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52.xml" ContentType="application/vnd.openxmlformats-officedocument.presentationml.slide+xml"/>
  <Override PartName="/ppt/slides/slide49.xml" ContentType="application/vnd.openxmlformats-officedocument.presentationml.slide+xml"/>
  <Override PartName="/ppt/slides/slide68.xml" ContentType="application/vnd.openxmlformats-officedocument.presentationml.slide+xml"/>
  <Override PartName="/ppt/slides/slide33.xml" ContentType="application/vnd.openxmlformats-officedocument.presentationml.slide+xml"/>
  <Override PartName="/ppt/slides/slide87.xml" ContentType="application/vnd.openxmlformats-officedocument.presentationml.slide+xml"/>
  <Default Extension="bin" ContentType="application/vnd.openxmlformats-officedocument.presentationml.printerSettings"/>
  <Override PartName="/ppt/slides/slide92.xml" ContentType="application/vnd.openxmlformats-officedocument.presentationml.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slides/slide56.xml" ContentType="application/vnd.openxmlformats-officedocument.presentationml.slide+xml"/>
  <Override PartName="/ppt/slides/slide75.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slides/slide61.xml" ContentType="application/vnd.openxmlformats-officedocument.presentationml.slide+xml"/>
  <Override PartName="/ppt/slides/slide80.xml" ContentType="application/vnd.openxmlformats-officedocument.presentationml.slide+xml"/>
  <Override PartName="/ppt/theme/theme1.xml" ContentType="application/vnd.openxmlformats-officedocument.them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9.xml" ContentType="application/vnd.openxmlformats-officedocument.presentationml.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Override PartName="/ppt/slides/slide65.xml" ContentType="application/vnd.openxmlformats-officedocument.presentationml.slide+xml"/>
  <Override PartName="/ppt/slides/slide84.xml" ContentType="application/vnd.openxmlformats-officedocument.presentationml.slide+xml"/>
  <Override PartName="/ppt/slides/slide46.xml" ContentType="application/vnd.openxmlformats-officedocument.presentationml.slide+xml"/>
  <Override PartName="/ppt/notesSlides/notesSlide8.xml" ContentType="application/vnd.openxmlformats-officedocument.presentationml.notesSlide+xml"/>
  <Default Extension="gif" ContentType="image/gif"/>
  <Override PartName="/ppt/slides/slide70.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53.xml" ContentType="application/vnd.openxmlformats-officedocument.presentationml.slide+xml"/>
  <Override PartName="/ppt/slides/slide15.xml" ContentType="application/vnd.openxmlformats-officedocument.presentationml.slide+xml"/>
  <Override PartName="/ppt/slides/slide69.xml" ContentType="application/vnd.openxmlformats-officedocument.presentationml.slide+xml"/>
  <Override PartName="/ppt/slides/slide88.xml" ContentType="application/vnd.openxmlformats-officedocument.presentationml.slide+xml"/>
  <Override PartName="/ppt/slides/slide72.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slides/slide93.xml" ContentType="application/vnd.openxmlformats-officedocument.presentationml.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57.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slides/slide81.xml" ContentType="application/vnd.openxmlformats-officedocument.presentationml.slide+xml"/>
  <Override PartName="/ppt/handoutMasters/handoutMaster1.xml" ContentType="application/vnd.openxmlformats-officedocument.presentationml.handoutMaster+xml"/>
  <Override PartName="/ppt/theme/theme2.xml" ContentType="application/vnd.openxmlformats-officedocument.theme+xml"/>
  <Override PartName="/ppt/slideLayouts/slideLayout11.xml" ContentType="application/vnd.openxmlformats-officedocument.presentationml.slideLayout+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slides/slide8.xml" ContentType="application/vnd.openxmlformats-officedocument.presentationml.slide+xml"/>
  <Override PartName="/ppt/slideLayouts/slideLayout6.xml" ContentType="application/vnd.openxmlformats-officedocument.presentationml.slideLayout+xml"/>
  <Override PartName="/ppt/slides/slide12.xml" ContentType="application/vnd.openxmlformats-officedocument.presentationml.slide+xml"/>
  <Override PartName="/ppt/slides/slide28.xml" ContentType="application/vnd.openxmlformats-officedocument.presentationml.slide+xml"/>
  <Override PartName="/ppt/slides/slide50.xml" ContentType="application/vnd.openxmlformats-officedocument.presentationml.slide+xml"/>
  <Override PartName="/ppt/slides/slide66.xml" ContentType="application/vnd.openxmlformats-officedocument.presentationml.slide+xml"/>
  <Override PartName="/ppt/slides/slide85.xml" ContentType="application/vnd.openxmlformats-officedocument.presentationml.slide+xml"/>
  <Override PartName="/ppt/slides/slide47.xml" ContentType="application/vnd.openxmlformats-officedocument.presentationml.slide+xml"/>
  <Override PartName="/ppt/slides/slide31.xml" ContentType="application/vnd.openxmlformats-officedocument.presentationml.slide+xml"/>
  <Override PartName="/ppt/notesSlides/notesSlide9.xml" ContentType="application/vnd.openxmlformats-officedocument.presentationml.notesSlide+xml"/>
  <Override PartName="/ppt/slides/slide71.xml" ContentType="application/vnd.openxmlformats-officedocument.presentationml.slide+xml"/>
  <Override PartName="/ppt/slides/slide90.xml" ContentType="application/vnd.openxmlformats-officedocument.presentationml.slide+xml"/>
  <Default Extension="rels" ContentType="application/vnd.openxmlformats-package.relationships+xml"/>
  <Override PartName="/ppt/slides/slide16.xml" ContentType="application/vnd.openxmlformats-officedocument.presentationml.slide+xml"/>
  <Override PartName="/ppt/slides/slide35.xml" ContentType="application/vnd.openxmlformats-officedocument.presentationml.slide+xml"/>
  <Override PartName="/ppt/slides/slide54.xml" ContentType="application/vnd.openxmlformats-officedocument.presentationml.slide+xml"/>
  <Override PartName="/ppt/slides/slide73.xml" ContentType="application/vnd.openxmlformats-officedocument.presentationml.slide+xml"/>
  <Override PartName="/ppt/slides/slide1.xml" ContentType="application/vnd.openxmlformats-officedocument.presentationml.slide+xml"/>
  <Override PartName="/ppt/slides/slide89.xml" ContentType="application/vnd.openxmlformats-officedocument.presentationml.slide+xml"/>
  <Override PartName="/ppt/slides/slide21.xml" ContentType="application/vnd.openxmlformats-officedocument.presentationml.slide+xml"/>
  <Override PartName="/ppt/slides/slide40.xml" ContentType="application/vnd.openxmlformats-officedocument.presentationml.slide+xml"/>
  <Override PartName="/ppt/slides/slide94.xml" ContentType="application/vnd.openxmlformats-officedocument.presentationml.slide+xml"/>
  <Override PartName="/ppt/notesSlides/notesSlide4.xml" ContentType="application/vnd.openxmlformats-officedocument.presentationml.notesSlide+xml"/>
  <Override PartName="/ppt/slides/slide39.xml" ContentType="application/vnd.openxmlformats-officedocument.presentationml.slide+xml"/>
  <Override PartName="/ppt/slides/slide58.xml" ContentType="application/vnd.openxmlformats-officedocument.presentationml.slide+xml"/>
  <Override PartName="/ppt/slides/slide77.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slides/slide63.xml" ContentType="application/vnd.openxmlformats-officedocument.presentationml.slide+xml"/>
  <Override PartName="/ppt/slides/slide82.xml" ContentType="application/vnd.openxmlformats-officedocument.presentationml.slide+xml"/>
  <Override PartName="/ppt/theme/theme3.xml" ContentType="application/vnd.openxmlformats-officedocument.theme+xml"/>
  <Default Extension="mp4" ContentType="video/mp4"/>
  <Override PartName="/ppt/slideLayouts/slideLayout12.xml" ContentType="application/vnd.openxmlformats-officedocument.presentationml.slideLayout+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51.xml" ContentType="application/vnd.openxmlformats-officedocument.presentationml.slide+xml"/>
  <Override PartName="/ppt/slides/slide67.xml" ContentType="application/vnd.openxmlformats-officedocument.presentationml.slide+xml"/>
  <Override PartName="/ppt/slides/slide48.xml" ContentType="application/vnd.openxmlformats-officedocument.presentationml.slide+xml"/>
  <Override PartName="/ppt/slides/slide32.xml" ContentType="application/vnd.openxmlformats-officedocument.presentationml.slide+xml"/>
  <Override PartName="/ppt/slideLayouts/slideLayout7.xml" ContentType="application/vnd.openxmlformats-officedocument.presentationml.slideLayout+xml"/>
  <Override PartName="/ppt/viewProps.xml" ContentType="application/vnd.openxmlformats-officedocument.presentationml.viewProps+xml"/>
  <Override PartName="/ppt/slides/slide29.xml" ContentType="application/vnd.openxmlformats-officedocument.presentationml.slide+xml"/>
  <Override PartName="/ppt/slides/slide86.xml" ContentType="application/vnd.openxmlformats-officedocument.presentationml.slide+xml"/>
  <Override PartName="/ppt/notesSlides/notesSlide10.xml" ContentType="application/vnd.openxmlformats-officedocument.presentationml.notesSlide+xml"/>
  <Override PartName="/ppt/slides/slide91.xml" ContentType="application/vnd.openxmlformats-officedocument.presentationml.slide+xml"/>
  <Override PartName="/ppt/notesMasters/notesMaster1.xml" ContentType="application/vnd.openxmlformats-officedocument.presentationml.notesMaster+xml"/>
  <Override PartName="/docProps/app.xml" ContentType="application/vnd.openxmlformats-officedocument.extended-properties+xml"/>
  <Override PartName="/ppt/presentation.xml" ContentType="application/vnd.openxmlformats-officedocument.presentationml.presentation.main+xml"/>
  <Override PartName="/ppt/slides/slide17.xml" ContentType="application/vnd.openxmlformats-officedocument.presentationml.slide+xml"/>
  <Override PartName="/ppt/slides/slide36.xml" ContentType="application/vnd.openxmlformats-officedocument.presentationml.slide+xml"/>
  <Override PartName="/ppt/slides/slide55.xml" ContentType="application/vnd.openxmlformats-officedocument.presentationml.slide+xml"/>
  <Override PartName="/ppt/slides/slide74.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slides/slide22.xml" ContentType="application/vnd.openxmlformats-officedocument.presentationml.slide+xml"/>
  <Override PartName="/ppt/slides/slide41.xml" ContentType="application/vnd.openxmlformats-officedocument.presentationml.slide+xml"/>
  <Override PartName="/ppt/slides/slide60.xml" ContentType="application/vnd.openxmlformats-officedocument.presentationml.slide+xml"/>
  <Override PartName="/ppt/notesSlides/notesSlide5.xml" ContentType="application/vnd.openxmlformats-officedocument.presentationml.notesSlide+xml"/>
  <Override PartName="/ppt/slides/slide59.xml" ContentType="application/vnd.openxmlformats-officedocument.presentationml.slide+xml"/>
  <Override PartName="/ppt/slides/slide78.xml" ContentType="application/vnd.openxmlformats-officedocument.presentationml.slide+xml"/>
  <Override PartName="/ppt/slides/slide6.xml" ContentType="application/vnd.openxmlformats-officedocument.presentationml.slide+xml"/>
  <Override PartName="/ppt/slideLayouts/slideLayout4.xml" ContentType="application/vnd.openxmlformats-officedocument.presentationml.slideLayout+xml"/>
  <Override PartName="/ppt/slides/slide10.xml" ContentType="application/vnd.openxmlformats-officedocument.presentationml.slide+xml"/>
  <Override PartName="/ppt/slides/slide26.xml" ContentType="application/vnd.openxmlformats-officedocument.presentationml.slide+xml"/>
  <Override PartName="/ppt/slides/slide45.xml" ContentType="application/vnd.openxmlformats-officedocument.presentationml.slide+xml"/>
  <Override PartName="/ppt/slides/slide64.xml" ContentType="application/vnd.openxmlformats-officedocument.presentationml.slide+xml"/>
  <Override PartName="/ppt/slides/slide83.xml" ContentType="application/vnd.openxmlformats-officedocument.presentationml.slide+xml"/>
  <Default Extension="png" ContentType="image/png"/>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72" r:id="rId1"/>
  </p:sldMasterIdLst>
  <p:notesMasterIdLst>
    <p:notesMasterId r:id="rId96"/>
  </p:notesMasterIdLst>
  <p:handoutMasterIdLst>
    <p:handoutMasterId r:id="rId97"/>
  </p:handoutMasterIdLst>
  <p:sldIdLst>
    <p:sldId id="392" r:id="rId2"/>
    <p:sldId id="393" r:id="rId3"/>
    <p:sldId id="394" r:id="rId4"/>
    <p:sldId id="402" r:id="rId5"/>
    <p:sldId id="395" r:id="rId6"/>
    <p:sldId id="401" r:id="rId7"/>
    <p:sldId id="266" r:id="rId8"/>
    <p:sldId id="265" r:id="rId9"/>
    <p:sldId id="408" r:id="rId10"/>
    <p:sldId id="407" r:id="rId11"/>
    <p:sldId id="410" r:id="rId12"/>
    <p:sldId id="261" r:id="rId13"/>
    <p:sldId id="262" r:id="rId14"/>
    <p:sldId id="263" r:id="rId15"/>
    <p:sldId id="267" r:id="rId16"/>
    <p:sldId id="268" r:id="rId17"/>
    <p:sldId id="269" r:id="rId18"/>
    <p:sldId id="403" r:id="rId19"/>
    <p:sldId id="404" r:id="rId20"/>
    <p:sldId id="270" r:id="rId21"/>
    <p:sldId id="271" r:id="rId22"/>
    <p:sldId id="409" r:id="rId23"/>
    <p:sldId id="272" r:id="rId24"/>
    <p:sldId id="273" r:id="rId25"/>
    <p:sldId id="274" r:id="rId26"/>
    <p:sldId id="405" r:id="rId27"/>
    <p:sldId id="275" r:id="rId28"/>
    <p:sldId id="276" r:id="rId29"/>
    <p:sldId id="277" r:id="rId30"/>
    <p:sldId id="278" r:id="rId31"/>
    <p:sldId id="279" r:id="rId32"/>
    <p:sldId id="280" r:id="rId33"/>
    <p:sldId id="282" r:id="rId34"/>
    <p:sldId id="281" r:id="rId35"/>
    <p:sldId id="283" r:id="rId36"/>
    <p:sldId id="284" r:id="rId37"/>
    <p:sldId id="285" r:id="rId38"/>
    <p:sldId id="286" r:id="rId39"/>
    <p:sldId id="287" r:id="rId40"/>
    <p:sldId id="289" r:id="rId41"/>
    <p:sldId id="290" r:id="rId42"/>
    <p:sldId id="291" r:id="rId43"/>
    <p:sldId id="292" r:id="rId44"/>
    <p:sldId id="294" r:id="rId45"/>
    <p:sldId id="295" r:id="rId46"/>
    <p:sldId id="296" r:id="rId47"/>
    <p:sldId id="297" r:id="rId48"/>
    <p:sldId id="298" r:id="rId49"/>
    <p:sldId id="299" r:id="rId50"/>
    <p:sldId id="300" r:id="rId51"/>
    <p:sldId id="301" r:id="rId52"/>
    <p:sldId id="293" r:id="rId53"/>
    <p:sldId id="375" r:id="rId54"/>
    <p:sldId id="380" r:id="rId55"/>
    <p:sldId id="379" r:id="rId56"/>
    <p:sldId id="386" r:id="rId57"/>
    <p:sldId id="302" r:id="rId58"/>
    <p:sldId id="381" r:id="rId59"/>
    <p:sldId id="382" r:id="rId60"/>
    <p:sldId id="383" r:id="rId61"/>
    <p:sldId id="384" r:id="rId62"/>
    <p:sldId id="304" r:id="rId63"/>
    <p:sldId id="305" r:id="rId64"/>
    <p:sldId id="303" r:id="rId65"/>
    <p:sldId id="389" r:id="rId66"/>
    <p:sldId id="390" r:id="rId67"/>
    <p:sldId id="306" r:id="rId68"/>
    <p:sldId id="310" r:id="rId69"/>
    <p:sldId id="311" r:id="rId70"/>
    <p:sldId id="312" r:id="rId71"/>
    <p:sldId id="313" r:id="rId72"/>
    <p:sldId id="314" r:id="rId73"/>
    <p:sldId id="315" r:id="rId74"/>
    <p:sldId id="316" r:id="rId75"/>
    <p:sldId id="317" r:id="rId76"/>
    <p:sldId id="318" r:id="rId77"/>
    <p:sldId id="319" r:id="rId78"/>
    <p:sldId id="320" r:id="rId79"/>
    <p:sldId id="321" r:id="rId80"/>
    <p:sldId id="322" r:id="rId81"/>
    <p:sldId id="328" r:id="rId82"/>
    <p:sldId id="329" r:id="rId83"/>
    <p:sldId id="330" r:id="rId84"/>
    <p:sldId id="391" r:id="rId85"/>
    <p:sldId id="331" r:id="rId86"/>
    <p:sldId id="332" r:id="rId87"/>
    <p:sldId id="333" r:id="rId88"/>
    <p:sldId id="334" r:id="rId89"/>
    <p:sldId id="335" r:id="rId90"/>
    <p:sldId id="336" r:id="rId91"/>
    <p:sldId id="337" r:id="rId92"/>
    <p:sldId id="338" r:id="rId93"/>
    <p:sldId id="339" r:id="rId94"/>
    <p:sldId id="341" r:id="rId9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4" frameSlides="1"/>
  <p:showPr showNarration="1" useTimings="0">
    <p:present/>
    <p:sldAll/>
    <p:penClr>
      <a:schemeClr val="tx1"/>
    </p:penClr>
    <p:extLst>
      <p:ext uri="{EC167BDD-8182-4AB7-AECC-EB403E3ABB37}">
        <p14:laserClr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
      </p:ext>
    </p:extLst>
  </p:showPr>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33"/>
    <p:restoredTop sz="94613"/>
  </p:normalViewPr>
  <p:slideViewPr>
    <p:cSldViewPr snapToGrid="0" snapToObjects="1">
      <p:cViewPr>
        <p:scale>
          <a:sx n="120" d="100"/>
          <a:sy n="120" d="100"/>
        </p:scale>
        <p:origin x="-552" y="-680"/>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01" Type="http://schemas.openxmlformats.org/officeDocument/2006/relationships/theme" Target="theme/theme1.xml"/><Relationship Id="rId10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notesMaster" Target="notesMasters/notesMaster1.xml"/><Relationship Id="rId97" Type="http://schemas.openxmlformats.org/officeDocument/2006/relationships/handoutMaster" Target="handoutMasters/handoutMaster1.xml"/><Relationship Id="rId98" Type="http://schemas.openxmlformats.org/officeDocument/2006/relationships/printerSettings" Target="printerSettings/printerSettings1.bin"/><Relationship Id="rId9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viewProps" Target="viewProp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480C6D-D3C1-9C49-90A6-C65948B14993}" type="datetimeFigureOut">
              <a:rPr lang="en-US" smtClean="0"/>
              <a:pPr/>
              <a:t>1/13/16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21623EA-E508-8441-83E1-6B2CB5E0C51E}"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86404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383E9C-9BA4-3142-8420-A52765B5E389}" type="datetimeFigureOut">
              <a:rPr lang="en-US" smtClean="0"/>
              <a:pPr/>
              <a:t>1/13/16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658681-2C0C-9C4B-86F3-09DC064B3F18}"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693187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881644-8E1B-F140-ABEB-D298353A42A4}" type="slidenum">
              <a:rPr lang="en-US" smtClean="0"/>
              <a:pPr/>
              <a:t>8</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18421993"/>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37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B75602-BF10-2649-8130-4970BAC4501F}" type="slidenum">
              <a:rPr lang="en-US" smtClean="0">
                <a:ea typeface="ヒラギノ角ゴ Pro W3" charset="-128"/>
                <a:cs typeface="ヒラギノ角ゴ Pro W3" charset="-128"/>
              </a:rPr>
              <a:pPr fontAlgn="base">
                <a:spcBef>
                  <a:spcPct val="0"/>
                </a:spcBef>
                <a:spcAft>
                  <a:spcPct val="0"/>
                </a:spcAft>
                <a:defRPr/>
              </a:pPr>
              <a:t>49</a:t>
            </a:fld>
            <a:endParaRPr lang="en-US" dirty="0" smtClean="0">
              <a:ea typeface="ヒラギノ角ゴ Pro W3" charset="-128"/>
              <a:cs typeface="ヒラギノ角ゴ Pro W3" charset="-128"/>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24549797"/>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658681-2C0C-9C4B-86F3-09DC064B3F18}" type="slidenum">
              <a:rPr lang="en-US" smtClean="0"/>
              <a:pPr/>
              <a:t>10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bwMode="auto">
          <a:noFill/>
          <a:ln>
            <a:miter lim="800000"/>
            <a:headEnd/>
            <a:tailEnd/>
          </a:ln>
        </p:spPr>
        <p:txBody>
          <a:bodyPr/>
          <a:lstStyle/>
          <a:p>
            <a:fld id="{E694CC0E-353C-A944-A5B3-8B86C8A2893F}" type="slidenum">
              <a:rPr lang="en-US"/>
              <a:pPr/>
              <a:t>18</a:t>
            </a:fld>
            <a:endParaRPr lang="en-US"/>
          </a:p>
        </p:txBody>
      </p:sp>
      <p:sp>
        <p:nvSpPr>
          <p:cNvPr id="69634" name="Rectangle 2"/>
          <p:cNvSpPr>
            <a:spLocks noGrp="1" noRot="1" noChangeAspect="1" noChangeArrowheads="1"/>
          </p:cNvSpPr>
          <p:nvPr>
            <p:ph type="sldImg"/>
          </p:nvPr>
        </p:nvSpPr>
        <p:spPr bwMode="auto">
          <a:xfrm>
            <a:off x="381000" y="685800"/>
            <a:ext cx="6096000" cy="3429000"/>
          </a:xfrm>
          <a:solidFill>
            <a:srgbClr val="FFFFFF"/>
          </a:solidFill>
          <a:ln>
            <a:solidFill>
              <a:srgbClr val="000000"/>
            </a:solidFill>
            <a:miter lim="800000"/>
            <a:headEnd/>
            <a:tailEnd/>
          </a:ln>
        </p:spPr>
      </p:sp>
      <p:sp>
        <p:nvSpPr>
          <p:cNvPr id="69635" name="Rectangle 3"/>
          <p:cNvSpPr>
            <a:spLocks noGrp="1" noChangeArrowheads="1"/>
          </p:cNvSpPr>
          <p:nvPr>
            <p:ph type="body" idx="1"/>
          </p:nvPr>
        </p:nvSpPr>
        <p:spPr bwMode="auto">
          <a:xfrm>
            <a:off x="914711" y="4344025"/>
            <a:ext cx="5028579" cy="4114488"/>
          </a:xfrm>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6D080E7F-DAD4-9D42-8978-5F167CDB4EE4}" type="slidenum">
              <a:rPr lang="en-US"/>
              <a:pPr/>
              <a:t>26</a:t>
            </a:fld>
            <a:endParaRPr lang="en-US" dirty="0"/>
          </a:p>
        </p:txBody>
      </p:sp>
      <p:sp>
        <p:nvSpPr>
          <p:cNvPr id="25603" name="Rectangle 2"/>
          <p:cNvSpPr>
            <a:spLocks noGrp="1" noRot="1" noChangeAspect="1" noChangeArrowheads="1" noTextEdit="1"/>
          </p:cNvSpPr>
          <p:nvPr>
            <p:ph type="sldImg"/>
          </p:nvPr>
        </p:nvSpPr>
        <p:spPr>
          <a:xfrm>
            <a:off x="381000" y="685800"/>
            <a:ext cx="6096000" cy="3429000"/>
          </a:xfrm>
          <a:ln/>
        </p:spPr>
      </p:sp>
      <p:sp>
        <p:nvSpPr>
          <p:cNvPr id="25604" name="Rectangle 3"/>
          <p:cNvSpPr>
            <a:spLocks noGrp="1" noChangeArrowheads="1"/>
          </p:cNvSpPr>
          <p:nvPr>
            <p:ph type="body" idx="1"/>
          </p:nvPr>
        </p:nvSpPr>
        <p:spPr>
          <a:noFill/>
          <a:ln/>
        </p:spPr>
        <p:txBody>
          <a:bodyPr/>
          <a:lstStyle/>
          <a:p>
            <a:pPr eaLnBrk="1" hangingPunct="1"/>
            <a:r>
              <a:rPr lang="en-US" dirty="0"/>
              <a:t>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AEB05D-57A0-8040-8D76-73B85939389C}" type="slidenum">
              <a:rPr lang="en-US" smtClean="0">
                <a:ea typeface="ヒラギノ角ゴ Pro W3" charset="-128"/>
                <a:cs typeface="ヒラギノ角ゴ Pro W3" charset="-128"/>
              </a:rPr>
              <a:pPr fontAlgn="base">
                <a:spcBef>
                  <a:spcPct val="0"/>
                </a:spcBef>
                <a:spcAft>
                  <a:spcPct val="0"/>
                </a:spcAft>
                <a:defRPr/>
              </a:pPr>
              <a:t>31</a:t>
            </a:fld>
            <a:endParaRPr lang="en-US" dirty="0" smtClean="0">
              <a:ea typeface="ヒラギノ角ゴ Pro W3" charset="-128"/>
              <a:cs typeface="ヒラギノ角ゴ Pro W3" charset="-128"/>
            </a:endParaRPr>
          </a:p>
        </p:txBody>
      </p:sp>
      <p:sp>
        <p:nvSpPr>
          <p:cNvPr id="24579" name="Rectangle 1026"/>
          <p:cNvSpPr>
            <a:spLocks noGrp="1" noRot="1" noChangeAspect="1" noChangeArrowheads="1"/>
          </p:cNvSpPr>
          <p:nvPr>
            <p:ph type="sldImg"/>
          </p:nvPr>
        </p:nvSpPr>
        <p:spPr bwMode="auto">
          <a:xfrm>
            <a:off x="381000" y="685800"/>
            <a:ext cx="6096000" cy="3429000"/>
          </a:xfrm>
          <a:solidFill>
            <a:srgbClr val="FFFFFF"/>
          </a:solidFill>
          <a:ln>
            <a:solidFill>
              <a:srgbClr val="000000"/>
            </a:solidFill>
            <a:miter lim="800000"/>
            <a:headEnd/>
            <a:tailEnd/>
          </a:ln>
        </p:spPr>
      </p:sp>
      <p:sp>
        <p:nvSpPr>
          <p:cNvPr id="24580" name="Rectangle 1027"/>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76902021"/>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FC092F-CC03-1A42-A367-31DE6B96D6E0}" type="slidenum">
              <a:rPr lang="en-US" smtClean="0">
                <a:ea typeface="ヒラギノ角ゴ Pro W3" charset="-128"/>
                <a:cs typeface="ヒラギノ角ゴ Pro W3" charset="-128"/>
              </a:rPr>
              <a:pPr fontAlgn="base">
                <a:spcBef>
                  <a:spcPct val="0"/>
                </a:spcBef>
                <a:spcAft>
                  <a:spcPct val="0"/>
                </a:spcAft>
                <a:defRPr/>
              </a:pPr>
              <a:t>32</a:t>
            </a:fld>
            <a:endParaRPr lang="en-US" dirty="0" smtClean="0">
              <a:ea typeface="ヒラギノ角ゴ Pro W3" charset="-128"/>
              <a:cs typeface="ヒラギノ角ゴ Pro W3" charset="-128"/>
            </a:endParaRPr>
          </a:p>
        </p:txBody>
      </p:sp>
      <p:sp>
        <p:nvSpPr>
          <p:cNvPr id="26627" name="Rectangle 1026"/>
          <p:cNvSpPr>
            <a:spLocks noGrp="1" noRot="1" noChangeAspect="1" noChangeArrowheads="1"/>
          </p:cNvSpPr>
          <p:nvPr>
            <p:ph type="sldImg"/>
          </p:nvPr>
        </p:nvSpPr>
        <p:spPr bwMode="auto">
          <a:xfrm>
            <a:off x="381000" y="685800"/>
            <a:ext cx="6096000" cy="3429000"/>
          </a:xfrm>
          <a:solidFill>
            <a:srgbClr val="FFFFFF"/>
          </a:solidFill>
          <a:ln>
            <a:solidFill>
              <a:srgbClr val="000000"/>
            </a:solidFill>
            <a:miter lim="800000"/>
            <a:headEnd/>
            <a:tailEnd/>
          </a:ln>
        </p:spPr>
      </p:sp>
      <p:sp>
        <p:nvSpPr>
          <p:cNvPr id="26628" name="Rectangle 1027"/>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5789528"/>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0E9F59-239B-2747-9455-19BF141963B1}" type="slidenum">
              <a:rPr lang="en-US"/>
              <a:pPr/>
              <a:t>33</a:t>
            </a:fld>
            <a:endParaRPr lang="en-US"/>
          </a:p>
        </p:txBody>
      </p:sp>
      <p:sp>
        <p:nvSpPr>
          <p:cNvPr id="40962" name="Rectangle 2"/>
          <p:cNvSpPr>
            <a:spLocks noGrp="1" noRot="1" noChangeAspect="1" noChangeArrowheads="1" noTextEdit="1"/>
          </p:cNvSpPr>
          <p:nvPr>
            <p:ph type="sldImg"/>
          </p:nvPr>
        </p:nvSpPr>
        <p:spPr>
          <a:xfrm>
            <a:off x="381000" y="685800"/>
            <a:ext cx="6096000" cy="3429000"/>
          </a:xfrm>
          <a:ln/>
        </p:spPr>
      </p:sp>
      <p:sp>
        <p:nvSpPr>
          <p:cNvPr id="40963" name="Rectangle 3"/>
          <p:cNvSpPr>
            <a:spLocks noGrp="1" noChangeArrowheads="1"/>
          </p:cNvSpPr>
          <p:nvPr>
            <p:ph type="body" idx="1"/>
          </p:nvPr>
        </p:nvSpPr>
        <p:spPr/>
        <p:txBody>
          <a:bodyPr/>
          <a:lstStyle/>
          <a:p>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77849958"/>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D30EED4F-99AF-1B48-8BA3-E745BA5E3C3D}" type="slidenum">
              <a:rPr lang="en-US"/>
              <a:pPr/>
              <a:t>34</a:t>
            </a:fld>
            <a:endParaRPr lang="en-US"/>
          </a:p>
        </p:txBody>
      </p:sp>
      <p:sp>
        <p:nvSpPr>
          <p:cNvPr id="26627" name="Rectangle 2"/>
          <p:cNvSpPr>
            <a:spLocks noGrp="1" noRot="1" noChangeAspect="1" noChangeArrowheads="1" noTextEdit="1"/>
          </p:cNvSpPr>
          <p:nvPr>
            <p:ph type="sldImg"/>
          </p:nvPr>
        </p:nvSpPr>
        <p:spPr>
          <a:xfrm>
            <a:off x="381000" y="685800"/>
            <a:ext cx="6096000" cy="3429000"/>
          </a:xfrm>
          <a:ln/>
        </p:spPr>
      </p:sp>
      <p:sp>
        <p:nvSpPr>
          <p:cNvPr id="2662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42608872"/>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791403-1BA8-7F49-B2F9-8403E1228C08}" type="slidenum">
              <a:rPr lang="en-US"/>
              <a:pPr/>
              <a:t>44</a:t>
            </a:fld>
            <a:endParaRPr lang="en-US" dirty="0"/>
          </a:p>
        </p:txBody>
      </p:sp>
      <p:sp>
        <p:nvSpPr>
          <p:cNvPr id="92162" name="Rectangle 1026"/>
          <p:cNvSpPr>
            <a:spLocks noGrp="1" noRot="1" noChangeAspect="1" noChangeArrowheads="1" noTextEdit="1"/>
          </p:cNvSpPr>
          <p:nvPr>
            <p:ph type="sldImg"/>
          </p:nvPr>
        </p:nvSpPr>
        <p:spPr>
          <a:xfrm>
            <a:off x="381000" y="685800"/>
            <a:ext cx="6096000" cy="3429000"/>
          </a:xfrm>
          <a:ln/>
        </p:spPr>
      </p:sp>
      <p:sp>
        <p:nvSpPr>
          <p:cNvPr id="92163" name="Rectangle 1027"/>
          <p:cNvSpPr>
            <a:spLocks noGrp="1" noChangeArrowheads="1"/>
          </p:cNvSpPr>
          <p:nvPr>
            <p:ph type="body" idx="1"/>
          </p:nvPr>
        </p:nvSpPr>
        <p:spPr/>
        <p:txBody>
          <a:bodyPr/>
          <a:lstStyle/>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2251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314451"/>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grpSp>
        <p:nvGrpSpPr>
          <p:cNvPr id="2" name="Group 1"/>
          <p:cNvGrpSpPr/>
          <p:nvPr/>
        </p:nvGrpSpPr>
        <p:grpSpPr>
          <a:xfrm>
            <a:off x="-3765" y="3714750"/>
            <a:ext cx="9147765" cy="1434066"/>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lstStyle>
          <a:p>
            <a:fld id="{27FFD7BE-7F65-944C-B536-3F5BAE3C4A75}" type="datetimeFigureOut">
              <a:rPr lang="en-US" smtClean="0"/>
              <a:pPr/>
              <a:t>1/13/16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lstStyle>
          <a:p>
            <a:fld id="{4F59604A-DDD4-4BE5-9F0F-C50D317D165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10997"/>
            <a:ext cx="8229600" cy="328955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FFD7BE-7F65-944C-B536-3F5BAE3C4A75}" type="datetimeFigureOut">
              <a:rPr lang="en-US" smtClean="0"/>
              <a:pPr/>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0C1C8-699D-044D-B708-3DEC5E2296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0"/>
            <a:ext cx="1777470" cy="419457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81"/>
            <a:ext cx="6324600" cy="419457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FFD7BE-7F65-944C-B536-3F5BAE3C4A75}" type="datetimeFigureOut">
              <a:rPr lang="en-US" smtClean="0"/>
              <a:pPr/>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0C1C8-699D-044D-B708-3DEC5E22965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71539" y="400050"/>
            <a:ext cx="8162925" cy="81796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912814" y="1428750"/>
            <a:ext cx="8110537" cy="3143250"/>
          </a:xfrm>
        </p:spPr>
        <p:txBody>
          <a:bodyPr rtlCol="0">
            <a:normAutofit/>
          </a:bodyPr>
          <a:lstStyle/>
          <a:p>
            <a:pPr lvl="0"/>
            <a:r>
              <a:rPr lang="en-US" noProof="0" smtClean="0"/>
              <a:t>Click icon to add chart</a:t>
            </a:r>
            <a:endParaRPr lang="en-US" noProof="0"/>
          </a:p>
        </p:txBody>
      </p:sp>
      <p:sp>
        <p:nvSpPr>
          <p:cNvPr id="4" name="Date Placeholder 3"/>
          <p:cNvSpPr>
            <a:spLocks noGrp="1"/>
          </p:cNvSpPr>
          <p:nvPr>
            <p:ph type="dt" sz="half" idx="10"/>
          </p:nvPr>
        </p:nvSpPr>
        <p:spPr>
          <a:xfrm>
            <a:off x="1152525" y="4714875"/>
            <a:ext cx="1905000" cy="3429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590925" y="4714875"/>
            <a:ext cx="2895600" cy="3429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019925" y="4714875"/>
            <a:ext cx="1905000" cy="342900"/>
          </a:xfrm>
        </p:spPr>
        <p:txBody>
          <a:bodyPr/>
          <a:lstStyle>
            <a:lvl1pPr>
              <a:defRPr/>
            </a:lvl1pPr>
          </a:lstStyle>
          <a:p>
            <a:pPr>
              <a:defRPr/>
            </a:pPr>
            <a:fld id="{66BCFE0A-95B7-F04E-B88F-A7ADFCC3B881}" type="slidenum">
              <a:rPr lang="en-US" smtClean="0"/>
              <a:pPr>
                <a:defRPr/>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86222842"/>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FFD7BE-7F65-944C-B536-3F5BAE3C4A75}" type="datetimeFigureOut">
              <a:rPr lang="en-US" smtClean="0"/>
              <a:pPr/>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0C1C8-699D-044D-B708-3DEC5E229655}"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7FFD7BE-7F65-944C-B536-3F5BAE3C4A75}" type="datetimeFigureOut">
              <a:rPr lang="en-US" smtClean="0"/>
              <a:pPr/>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0C1C8-699D-044D-B708-3DEC5E229655}" type="slidenum">
              <a:rPr lang="en-US" smtClean="0"/>
              <a:pPr/>
              <a:t>‹#›</a:t>
            </a:fld>
            <a:endParaRPr lang="en-US"/>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FFD7BE-7F65-944C-B536-3F5BAE3C4A75}" type="datetimeFigureOut">
              <a:rPr lang="en-US" smtClean="0"/>
              <a:pPr/>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0C1C8-699D-044D-B708-3DEC5E229655}"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083221"/>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083221"/>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7FFD7BE-7F65-944C-B536-3F5BAE3C4A75}" type="datetimeFigureOut">
              <a:rPr lang="en-US" smtClean="0"/>
              <a:pPr/>
              <a:t>1/13/16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0C1C8-699D-044D-B708-3DEC5E22965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7FFD7BE-7F65-944C-B536-3F5BAE3C4A75}" type="datetimeFigureOut">
              <a:rPr lang="en-US" smtClean="0"/>
              <a:pPr/>
              <a:t>1/13/16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0C1C8-699D-044D-B708-3DEC5E229655}"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FFD7BE-7F65-944C-B536-3F5BAE3C4A75}" type="datetimeFigureOut">
              <a:rPr lang="en-US" smtClean="0"/>
              <a:pPr/>
              <a:t>1/13/16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0C1C8-699D-044D-B708-3DEC5E2296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4805958"/>
            <a:ext cx="1920240" cy="274320"/>
          </a:xfrm>
        </p:spPr>
        <p:txBody>
          <a:bodyPr/>
          <a:lstStyle/>
          <a:p>
            <a:fld id="{27FFD7BE-7F65-944C-B536-3F5BAE3C4A75}" type="datetimeFigureOut">
              <a:rPr lang="en-US" smtClean="0"/>
              <a:pPr/>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0C1C8-699D-044D-B708-3DEC5E22965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27FFD7BE-7F65-944C-B536-3F5BAE3C4A75}" type="datetimeFigureOut">
              <a:rPr lang="en-US" smtClean="0"/>
              <a:pPr/>
              <a:t>1/13/16</a:t>
            </a:fld>
            <a:endParaRPr lang="en-US"/>
          </a:p>
        </p:txBody>
      </p:sp>
      <p:sp>
        <p:nvSpPr>
          <p:cNvPr id="6" name="Footer Placeholder 5"/>
          <p:cNvSpPr>
            <a:spLocks noGrp="1"/>
          </p:cNvSpPr>
          <p:nvPr>
            <p:ph type="ftr" sz="quarter" idx="11"/>
          </p:nvPr>
        </p:nvSpPr>
        <p:spPr>
          <a:xfrm>
            <a:off x="4380073" y="4805958"/>
            <a:ext cx="2350681" cy="273844"/>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6E20C1C8-699D-044D-B708-3DEC5E229655}" type="slidenum">
              <a:rPr lang="en-US" smtClean="0"/>
              <a:pPr/>
              <a:t>‹#›</a:t>
            </a:fld>
            <a:endParaRPr lang="en-US"/>
          </a:p>
        </p:txBody>
      </p:sp>
      <p:sp>
        <p:nvSpPr>
          <p:cNvPr id="2" name="Title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en-US" smtClean="0"/>
              <a:t>Click to edit Master title style</a:t>
            </a:r>
            <a:endParaRPr kumimoji="0" lang="en-US"/>
          </a:p>
        </p:txBody>
      </p:sp>
      <p:sp>
        <p:nvSpPr>
          <p:cNvPr id="8" name="Freeform 7"/>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4343440"/>
            <a:ext cx="3402314" cy="810651"/>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4343440"/>
            <a:ext cx="3402314" cy="810651"/>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110997"/>
            <a:ext cx="8229600" cy="339447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4805958"/>
            <a:ext cx="1920240" cy="274320"/>
          </a:xfrm>
          <a:prstGeom prst="rect">
            <a:avLst/>
          </a:prstGeom>
        </p:spPr>
        <p:txBody>
          <a:bodyPr vert="horz" anchor="b"/>
          <a:lstStyle>
            <a:lvl1pPr algn="l" eaLnBrk="1" latinLnBrk="0" hangingPunct="1">
              <a:defRPr kumimoji="0" sz="1000">
                <a:solidFill>
                  <a:schemeClr val="tx1"/>
                </a:solidFill>
              </a:defRPr>
            </a:lvl1pPr>
          </a:lstStyle>
          <a:p>
            <a:fld id="{27FFD7BE-7F65-944C-B536-3F5BAE3C4A75}" type="datetimeFigureOut">
              <a:rPr lang="en-US" smtClean="0"/>
              <a:pPr/>
              <a:t>1/13/16</a:t>
            </a:fld>
            <a:endParaRPr lang="en-US"/>
          </a:p>
        </p:txBody>
      </p:sp>
      <p:sp>
        <p:nvSpPr>
          <p:cNvPr id="22" name="Footer Placeholder 21"/>
          <p:cNvSpPr>
            <a:spLocks noGrp="1"/>
          </p:cNvSpPr>
          <p:nvPr>
            <p:ph type="ftr" sz="quarter" idx="3"/>
          </p:nvPr>
        </p:nvSpPr>
        <p:spPr>
          <a:xfrm>
            <a:off x="4380073" y="4805958"/>
            <a:ext cx="2350681" cy="273844"/>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18" name="Slide Number Placeholder 17"/>
          <p:cNvSpPr>
            <a:spLocks noGrp="1"/>
          </p:cNvSpPr>
          <p:nvPr>
            <p:ph type="sldNum" sz="quarter" idx="4"/>
          </p:nvPr>
        </p:nvSpPr>
        <p:spPr>
          <a:xfrm>
            <a:off x="8647272" y="4805958"/>
            <a:ext cx="365760" cy="273844"/>
          </a:xfrm>
          <a:prstGeom prst="rect">
            <a:avLst/>
          </a:prstGeom>
        </p:spPr>
        <p:txBody>
          <a:bodyPr vert="horz" anchor="b"/>
          <a:lstStyle>
            <a:lvl1pPr algn="r" eaLnBrk="1" latinLnBrk="0" hangingPunct="1">
              <a:defRPr kumimoji="0" sz="1000" b="0">
                <a:solidFill>
                  <a:schemeClr val="tx1"/>
                </a:solidFill>
              </a:defRPr>
            </a:lvl1pPr>
          </a:lstStyle>
          <a:p>
            <a:fld id="{6E20C1C8-699D-044D-B708-3DEC5E2296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6qpcB82aUz4" TargetMode="Externa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iatse.net/" TargetMode="External"/><Relationship Id="rId3" Type="http://schemas.openxmlformats.org/officeDocument/2006/relationships/hyperlink" Target="http://iatse.net/news/ilca-save-the-met"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ahvDnPY5rsY" TargetMode="External"/><Relationship Id="rId3" Type="http://schemas.openxmlformats.org/officeDocument/2006/relationships/image" Target="../media/image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YKALmCzKJBo" TargetMode="Externa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xIlGUBvhKMo" TargetMode="External"/><Relationship Id="rId3" Type="http://schemas.openxmlformats.org/officeDocument/2006/relationships/image" Target="../media/image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rSuVsVXh_oM" TargetMode="External"/><Relationship Id="rId3" Type="http://schemas.openxmlformats.org/officeDocument/2006/relationships/image" Target="../media/image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microsoft.com/office/2007/relationships/media" Target="../media/media5.mp4"/><Relationship Id="rId4" Type="http://schemas.openxmlformats.org/officeDocument/2006/relationships/image" Target="../media/image10.png"/><Relationship Id="rId1" Type="http://schemas.openxmlformats.org/officeDocument/2006/relationships/video" Target="../media/media5.mp4"/><Relationship Id="rId2"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4.gif"/><Relationship Id="rId4" Type="http://schemas.openxmlformats.org/officeDocument/2006/relationships/image" Target="../media/image15.gif"/><Relationship Id="rId5"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image" Target="../media/image13.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7Qm4xGQYHBk" TargetMode="External"/><Relationship Id="rId3" Type="http://schemas.openxmlformats.org/officeDocument/2006/relationships/image" Target="../media/image1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iObqguaNDdA" TargetMode="Externa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52501"/>
            <a:ext cx="7772400" cy="2222499"/>
          </a:xfrm>
        </p:spPr>
        <p:txBody>
          <a:bodyPr>
            <a:normAutofit fontScale="90000"/>
          </a:bodyPr>
          <a:lstStyle/>
          <a:p>
            <a:pPr algn="ctr"/>
            <a:r>
              <a:rPr lang="en-US" dirty="0" smtClean="0"/>
              <a:t/>
            </a:r>
            <a:br>
              <a:rPr lang="en-US" dirty="0" smtClean="0"/>
            </a:br>
            <a:r>
              <a:rPr lang="en-US" dirty="0" smtClean="0"/>
              <a:t/>
            </a:r>
            <a:br>
              <a:rPr lang="en-US" dirty="0" smtClean="0"/>
            </a:br>
            <a:r>
              <a:rPr lang="en-US" sz="6667" dirty="0" smtClean="0">
                <a:solidFill>
                  <a:srgbClr val="FF0000"/>
                </a:solidFill>
              </a:rPr>
              <a:t>Media </a:t>
            </a:r>
            <a:br>
              <a:rPr lang="en-US" sz="6667" dirty="0" smtClean="0">
                <a:solidFill>
                  <a:srgbClr val="FF0000"/>
                </a:solidFill>
              </a:rPr>
            </a:br>
            <a:r>
              <a:rPr lang="en-US" sz="6667" dirty="0" smtClean="0">
                <a:solidFill>
                  <a:srgbClr val="FF0000"/>
                </a:solidFill>
              </a:rPr>
              <a:t>and </a:t>
            </a:r>
            <a:br>
              <a:rPr lang="en-US" sz="6667" dirty="0" smtClean="0">
                <a:solidFill>
                  <a:srgbClr val="FF0000"/>
                </a:solidFill>
              </a:rPr>
            </a:br>
            <a:r>
              <a:rPr lang="en-US" sz="6667" dirty="0" smtClean="0">
                <a:solidFill>
                  <a:srgbClr val="FF0000"/>
                </a:solidFill>
              </a:rPr>
              <a:t>Messaging</a:t>
            </a:r>
            <a:endParaRPr lang="en-US" sz="6667" dirty="0">
              <a:solidFill>
                <a:srgbClr val="FF000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483996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4"/>
          <p:cNvSpPr>
            <a:spLocks noGrp="1"/>
          </p:cNvSpPr>
          <p:nvPr>
            <p:ph type="title"/>
          </p:nvPr>
        </p:nvSpPr>
        <p:spPr>
          <a:xfrm>
            <a:off x="457200" y="0"/>
            <a:ext cx="8229600" cy="571500"/>
          </a:xfrm>
        </p:spPr>
        <p:txBody>
          <a:bodyPr>
            <a:normAutofit fontScale="90000"/>
          </a:bodyPr>
          <a:lstStyle/>
          <a:p>
            <a:pPr algn="ctr" eaLnBrk="1" hangingPunct="1"/>
            <a:r>
              <a:rPr lang="en-US" b="1" dirty="0" smtClean="0">
                <a:solidFill>
                  <a:srgbClr val="FF0000"/>
                </a:solidFill>
                <a:ea typeface="ＭＳ Ｐゴシック" pitchFamily="-93" charset="-128"/>
                <a:cs typeface="ＭＳ Ｐゴシック" pitchFamily="-93" charset="-128"/>
              </a:rPr>
              <a:t>Convergence</a:t>
            </a:r>
          </a:p>
        </p:txBody>
      </p:sp>
      <p:sp>
        <p:nvSpPr>
          <p:cNvPr id="27651" name="Content Placeholder 5"/>
          <p:cNvSpPr>
            <a:spLocks noGrp="1"/>
          </p:cNvSpPr>
          <p:nvPr>
            <p:ph idx="1"/>
          </p:nvPr>
        </p:nvSpPr>
        <p:spPr>
          <a:xfrm>
            <a:off x="609600" y="857251"/>
            <a:ext cx="8077200" cy="3737372"/>
          </a:xfrm>
        </p:spPr>
        <p:txBody>
          <a:bodyPr/>
          <a:lstStyle/>
          <a:p>
            <a:pPr eaLnBrk="1" hangingPunct="1"/>
            <a:r>
              <a:rPr lang="en-US" b="1" smtClean="0">
                <a:ea typeface="ＭＳ Ｐゴシック" pitchFamily="-93" charset="-128"/>
                <a:cs typeface="ＭＳ Ｐゴシック" pitchFamily="-93" charset="-128"/>
              </a:rPr>
              <a:t>Communications is Being Blended</a:t>
            </a:r>
          </a:p>
          <a:p>
            <a:pPr eaLnBrk="1" hangingPunct="1"/>
            <a:r>
              <a:rPr lang="en-US" b="1" smtClean="0">
                <a:ea typeface="ＭＳ Ｐゴシック" pitchFamily="-93" charset="-128"/>
                <a:cs typeface="ＭＳ Ｐゴシック" pitchFamily="-93" charset="-128"/>
              </a:rPr>
              <a:t>Needs are Growing Everyday</a:t>
            </a:r>
          </a:p>
          <a:p>
            <a:pPr eaLnBrk="1" hangingPunct="1"/>
            <a:r>
              <a:rPr lang="en-US" b="1" smtClean="0">
                <a:ea typeface="ＭＳ Ｐゴシック" pitchFamily="-93" charset="-128"/>
                <a:cs typeface="ＭＳ Ｐゴシック" pitchFamily="-93" charset="-128"/>
              </a:rPr>
              <a:t>Emerging Tools Moving Fast</a:t>
            </a:r>
          </a:p>
          <a:p>
            <a:pPr eaLnBrk="1" hangingPunct="1"/>
            <a:r>
              <a:rPr lang="en-US" b="1" smtClean="0">
                <a:ea typeface="ＭＳ Ｐゴシック" pitchFamily="-93" charset="-128"/>
                <a:cs typeface="ＭＳ Ｐゴシック" pitchFamily="-93" charset="-128"/>
              </a:rPr>
              <a:t>Must Integrate All Tools and Work</a:t>
            </a:r>
          </a:p>
          <a:p>
            <a:pPr eaLnBrk="1" hangingPunct="1"/>
            <a:r>
              <a:rPr lang="en-US" b="1" smtClean="0">
                <a:ea typeface="ＭＳ Ｐゴシック" pitchFamily="-93" charset="-128"/>
                <a:cs typeface="ＭＳ Ｐゴシック" pitchFamily="-93" charset="-128"/>
              </a:rPr>
              <a:t>Old Ways will No Longer Work</a:t>
            </a:r>
          </a:p>
          <a:p>
            <a:pPr eaLnBrk="1" hangingPunct="1"/>
            <a:endParaRPr lang="en-US" smtClean="0">
              <a:ea typeface="ＭＳ Ｐゴシック" pitchFamily="-93" charset="-128"/>
              <a:cs typeface="ＭＳ Ｐゴシック" pitchFamily="-93"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itle 1"/>
          <p:cNvSpPr>
            <a:spLocks noGrp="1"/>
          </p:cNvSpPr>
          <p:nvPr>
            <p:ph type="title"/>
          </p:nvPr>
        </p:nvSpPr>
        <p:spPr>
          <a:xfrm>
            <a:off x="685800" y="0"/>
            <a:ext cx="8229600" cy="628650"/>
          </a:xfrm>
        </p:spPr>
        <p:txBody>
          <a:bodyPr>
            <a:normAutofit fontScale="90000"/>
          </a:bodyPr>
          <a:lstStyle/>
          <a:p>
            <a:r>
              <a:rPr lang="en-US" sz="3600" b="1" dirty="0" smtClean="0">
                <a:solidFill>
                  <a:srgbClr val="FF0000"/>
                </a:solidFill>
                <a:ea typeface="ＭＳ Ｐゴシック" pitchFamily="-93" charset="-128"/>
                <a:cs typeface="ＭＳ Ｐゴシック" pitchFamily="-93" charset="-128"/>
              </a:rPr>
              <a:t>Key Types of Communications</a:t>
            </a:r>
          </a:p>
        </p:txBody>
      </p:sp>
      <p:sp>
        <p:nvSpPr>
          <p:cNvPr id="35843" name="Content Placeholder 2"/>
          <p:cNvSpPr>
            <a:spLocks noGrp="1"/>
          </p:cNvSpPr>
          <p:nvPr>
            <p:ph idx="1"/>
          </p:nvPr>
        </p:nvSpPr>
        <p:spPr>
          <a:xfrm>
            <a:off x="1143000" y="1028701"/>
            <a:ext cx="7543800" cy="3565922"/>
          </a:xfrm>
        </p:spPr>
        <p:txBody>
          <a:bodyPr/>
          <a:lstStyle/>
          <a:p>
            <a:r>
              <a:rPr lang="en-US" b="1" dirty="0" smtClean="0">
                <a:ea typeface="ＭＳ Ｐゴシック" pitchFamily="-93" charset="-128"/>
                <a:cs typeface="ＭＳ Ｐゴシック" pitchFamily="-93" charset="-128"/>
              </a:rPr>
              <a:t>Internal/Organizational</a:t>
            </a:r>
          </a:p>
          <a:p>
            <a:r>
              <a:rPr lang="en-US" b="1" dirty="0" smtClean="0">
                <a:ea typeface="ＭＳ Ｐゴシック" pitchFamily="-93" charset="-128"/>
                <a:cs typeface="ＭＳ Ｐゴシック" pitchFamily="-93" charset="-128"/>
              </a:rPr>
              <a:t>Public Relations/External</a:t>
            </a:r>
          </a:p>
          <a:p>
            <a:r>
              <a:rPr lang="en-US" b="1" dirty="0" smtClean="0">
                <a:ea typeface="ＭＳ Ｐゴシック" pitchFamily="-93" charset="-128"/>
                <a:cs typeface="ＭＳ Ｐゴシック" pitchFamily="-93" charset="-128"/>
              </a:rPr>
              <a:t>Political/Public Affairs</a:t>
            </a:r>
          </a:p>
          <a:p>
            <a:r>
              <a:rPr lang="en-US" b="1" dirty="0" smtClean="0">
                <a:ea typeface="ＭＳ Ｐゴシック" pitchFamily="-93" charset="-128"/>
                <a:cs typeface="ＭＳ Ｐゴシック" pitchFamily="-93" charset="-128"/>
              </a:rPr>
              <a:t>Advertising</a:t>
            </a:r>
          </a:p>
          <a:p>
            <a:r>
              <a:rPr lang="en-US" b="1" dirty="0" smtClean="0">
                <a:ea typeface="ＭＳ Ｐゴシック" pitchFamily="-93" charset="-128"/>
                <a:cs typeface="ＭＳ Ｐゴシック" pitchFamily="-93" charset="-128"/>
              </a:rPr>
              <a:t>Marketing</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692042"/>
          </a:xfrm>
        </p:spPr>
        <p:txBody>
          <a:bodyPr>
            <a:normAutofit fontScale="90000"/>
          </a:bodyPr>
          <a:lstStyle/>
          <a:p>
            <a:pPr algn="ctr"/>
            <a:r>
              <a:rPr lang="en-US" dirty="0" smtClean="0">
                <a:solidFill>
                  <a:srgbClr val="FF0000"/>
                </a:solidFill>
              </a:rPr>
              <a:t>Goals for Today</a:t>
            </a:r>
            <a:endParaRPr lang="en-US" dirty="0">
              <a:solidFill>
                <a:srgbClr val="FF0000"/>
              </a:solidFill>
            </a:endParaRPr>
          </a:p>
        </p:txBody>
      </p:sp>
      <p:sp>
        <p:nvSpPr>
          <p:cNvPr id="3" name="Content Placeholder 2"/>
          <p:cNvSpPr>
            <a:spLocks noGrp="1"/>
          </p:cNvSpPr>
          <p:nvPr>
            <p:ph idx="1"/>
          </p:nvPr>
        </p:nvSpPr>
        <p:spPr>
          <a:xfrm>
            <a:off x="1576917" y="920009"/>
            <a:ext cx="7109882" cy="3469112"/>
          </a:xfrm>
        </p:spPr>
        <p:txBody>
          <a:bodyPr/>
          <a:lstStyle/>
          <a:p>
            <a:pPr lvl="1"/>
            <a:r>
              <a:rPr lang="en-US" b="1" dirty="0" smtClean="0"/>
              <a:t>Planning is Key</a:t>
            </a:r>
          </a:p>
          <a:p>
            <a:pPr lvl="1"/>
            <a:r>
              <a:rPr lang="en-US" b="1" dirty="0" smtClean="0"/>
              <a:t>Organizational Messages</a:t>
            </a:r>
          </a:p>
          <a:p>
            <a:pPr lvl="1"/>
            <a:r>
              <a:rPr lang="en-US" b="1" dirty="0"/>
              <a:t>Understand Message, Connection and Tools</a:t>
            </a:r>
          </a:p>
          <a:p>
            <a:pPr lvl="1"/>
            <a:r>
              <a:rPr lang="en-US" b="1" dirty="0" smtClean="0"/>
              <a:t>How to Talk to Members</a:t>
            </a:r>
          </a:p>
          <a:p>
            <a:pPr lvl="1"/>
            <a:r>
              <a:rPr lang="en-US" b="1" dirty="0" smtClean="0"/>
              <a:t>How to Talk to Public</a:t>
            </a:r>
          </a:p>
          <a:p>
            <a:pPr lvl="1"/>
            <a:endParaRPr lang="en-US" dirty="0" smtClean="0"/>
          </a:p>
          <a:p>
            <a:pPr lvl="1"/>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62472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663222"/>
          </a:xfrm>
        </p:spPr>
        <p:txBody>
          <a:bodyPr>
            <a:normAutofit fontScale="90000"/>
          </a:bodyPr>
          <a:lstStyle/>
          <a:p>
            <a:r>
              <a:rPr lang="en-US" b="1" dirty="0" smtClean="0"/>
              <a:t>Define Objectives</a:t>
            </a:r>
            <a:endParaRPr lang="en-US" b="1" dirty="0"/>
          </a:p>
        </p:txBody>
      </p:sp>
      <p:sp>
        <p:nvSpPr>
          <p:cNvPr id="3" name="Content Placeholder 2"/>
          <p:cNvSpPr>
            <a:spLocks noGrp="1"/>
          </p:cNvSpPr>
          <p:nvPr>
            <p:ph idx="1"/>
          </p:nvPr>
        </p:nvSpPr>
        <p:spPr>
          <a:xfrm>
            <a:off x="1753497" y="742278"/>
            <a:ext cx="6933303" cy="3852346"/>
          </a:xfrm>
        </p:spPr>
        <p:txBody>
          <a:bodyPr>
            <a:normAutofit fontScale="62500" lnSpcReduction="20000"/>
          </a:bodyPr>
          <a:lstStyle/>
          <a:p>
            <a:r>
              <a:rPr lang="en-US" b="1" dirty="0" smtClean="0"/>
              <a:t>Your </a:t>
            </a:r>
            <a:r>
              <a:rPr lang="en-US" b="1" dirty="0"/>
              <a:t>objectives are the key to the success of your communications strategy. </a:t>
            </a:r>
            <a:endParaRPr lang="en-US" b="1" dirty="0" smtClean="0"/>
          </a:p>
          <a:p>
            <a:endParaRPr lang="en-US" b="1" dirty="0" smtClean="0"/>
          </a:p>
          <a:p>
            <a:r>
              <a:rPr lang="en-US" b="1" dirty="0" smtClean="0"/>
              <a:t>Objectives </a:t>
            </a:r>
            <a:r>
              <a:rPr lang="en-US" b="1" dirty="0"/>
              <a:t>should ensure that your communications strategy is </a:t>
            </a:r>
            <a:r>
              <a:rPr lang="en-US" b="1" dirty="0" smtClean="0">
                <a:solidFill>
                  <a:srgbClr val="FF0000"/>
                </a:solidFill>
              </a:rPr>
              <a:t>organizationally </a:t>
            </a:r>
            <a:r>
              <a:rPr lang="en-US" b="1" dirty="0">
                <a:solidFill>
                  <a:srgbClr val="FF0000"/>
                </a:solidFill>
              </a:rPr>
              <a:t>driven </a:t>
            </a:r>
            <a:r>
              <a:rPr lang="en-US" b="1" dirty="0"/>
              <a:t>rather than communications driven. </a:t>
            </a:r>
            <a:endParaRPr lang="en-US" b="1" dirty="0" smtClean="0"/>
          </a:p>
          <a:p>
            <a:endParaRPr lang="en-US" b="1" dirty="0" smtClean="0"/>
          </a:p>
          <a:p>
            <a:r>
              <a:rPr lang="en-US" b="1" dirty="0" smtClean="0"/>
              <a:t>Your </a:t>
            </a:r>
            <a:r>
              <a:rPr lang="en-US" b="1" dirty="0">
                <a:solidFill>
                  <a:srgbClr val="FF0000"/>
                </a:solidFill>
              </a:rPr>
              <a:t>communications activity</a:t>
            </a:r>
            <a:r>
              <a:rPr lang="en-US" b="1" dirty="0"/>
              <a:t> is not an end in </a:t>
            </a:r>
            <a:r>
              <a:rPr lang="en-US" b="1" dirty="0" smtClean="0"/>
              <a:t>itself, </a:t>
            </a:r>
            <a:r>
              <a:rPr lang="en-US" b="1" dirty="0"/>
              <a:t>but should serve and hence be </a:t>
            </a:r>
            <a:r>
              <a:rPr lang="en-US" b="1" dirty="0">
                <a:solidFill>
                  <a:srgbClr val="FF0000"/>
                </a:solidFill>
              </a:rPr>
              <a:t>aligned with your </a:t>
            </a:r>
            <a:r>
              <a:rPr lang="en-US" b="1" dirty="0" smtClean="0">
                <a:solidFill>
                  <a:srgbClr val="FF0000"/>
                </a:solidFill>
              </a:rPr>
              <a:t>bigger wants and needs. </a:t>
            </a:r>
          </a:p>
          <a:p>
            <a:endParaRPr lang="en-US" b="1" dirty="0" smtClean="0"/>
          </a:p>
          <a:p>
            <a:r>
              <a:rPr lang="en-US" b="1" dirty="0" smtClean="0"/>
              <a:t>Aligning </a:t>
            </a:r>
            <a:r>
              <a:rPr lang="en-US" b="1" dirty="0"/>
              <a:t>your communications and </a:t>
            </a:r>
            <a:r>
              <a:rPr lang="en-US" b="1" dirty="0" smtClean="0"/>
              <a:t>organizational </a:t>
            </a:r>
            <a:r>
              <a:rPr lang="en-US" b="1" dirty="0"/>
              <a:t>objectives will also help to reinforce the importance and relevance of communications and thereby make a convincing case for the proper resourcing of communications </a:t>
            </a:r>
            <a:r>
              <a:rPr lang="en-US" b="1" dirty="0" smtClean="0"/>
              <a:t>activity.</a:t>
            </a:r>
            <a:endParaRPr lang="en-US" b="1" dirty="0"/>
          </a:p>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58721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848600" cy="738188"/>
          </a:xfrm>
        </p:spPr>
        <p:txBody>
          <a:bodyPr/>
          <a:lstStyle/>
          <a:p>
            <a:r>
              <a:rPr lang="en-US" b="1" dirty="0" smtClean="0"/>
              <a:t>Goals/Objectives</a:t>
            </a:r>
            <a:endParaRPr lang="en-US" b="1" dirty="0"/>
          </a:p>
        </p:txBody>
      </p:sp>
      <p:sp>
        <p:nvSpPr>
          <p:cNvPr id="3" name="Content Placeholder 2"/>
          <p:cNvSpPr>
            <a:spLocks noGrp="1"/>
          </p:cNvSpPr>
          <p:nvPr>
            <p:ph idx="1"/>
          </p:nvPr>
        </p:nvSpPr>
        <p:spPr>
          <a:xfrm>
            <a:off x="1587500" y="1352551"/>
            <a:ext cx="7099300" cy="3242072"/>
          </a:xfrm>
        </p:spPr>
        <p:txBody>
          <a:bodyPr/>
          <a:lstStyle/>
          <a:p>
            <a:r>
              <a:rPr lang="en-US" b="1" dirty="0" smtClean="0"/>
              <a:t>What do you want to accomplish?</a:t>
            </a:r>
          </a:p>
          <a:p>
            <a:r>
              <a:rPr lang="en-US" b="1" dirty="0" smtClean="0"/>
              <a:t>Goals – High Level</a:t>
            </a:r>
          </a:p>
          <a:p>
            <a:r>
              <a:rPr lang="en-US" b="1" dirty="0" smtClean="0"/>
              <a:t>Objectives – Tasks to Reach Goal</a:t>
            </a:r>
          </a:p>
          <a:p>
            <a:r>
              <a:rPr lang="en-US" b="1" dirty="0" smtClean="0"/>
              <a:t>Make Them Measureable</a:t>
            </a:r>
          </a:p>
          <a:p>
            <a:pPr lvl="1"/>
            <a:endParaRPr lang="en-US" sz="1600" b="1" dirty="0" smtClean="0"/>
          </a:p>
          <a:p>
            <a:endParaRPr lang="en-US" sz="20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483481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25034"/>
            <a:ext cx="7772400" cy="1881716"/>
          </a:xfrm>
        </p:spPr>
        <p:txBody>
          <a:bodyPr>
            <a:normAutofit fontScale="90000"/>
          </a:bodyPr>
          <a:lstStyle/>
          <a:p>
            <a:r>
              <a:rPr lang="en-US" b="1" dirty="0" smtClean="0"/>
              <a:t>Communicating </a:t>
            </a:r>
            <a:br>
              <a:rPr lang="en-US" b="1" dirty="0" smtClean="0"/>
            </a:br>
            <a:r>
              <a:rPr lang="en-US" b="1" dirty="0" smtClean="0"/>
              <a:t>Doesn’t Equal Understanding</a:t>
            </a:r>
            <a:br>
              <a:rPr lang="en-US" b="1" dirty="0" smtClean="0"/>
            </a:br>
            <a:r>
              <a:rPr lang="en-US" dirty="0" smtClean="0"/>
              <a:t>Effectiveness</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52867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creen Shot 2016-01-13 at 5.51.29 PM.png">
            <a:hlinkClick r:id="rId2"/>
          </p:cNvPr>
          <p:cNvPicPr>
            <a:picLocks noChangeAspect="1"/>
          </p:cNvPicPr>
          <p:nvPr/>
        </p:nvPicPr>
        <p:blipFill>
          <a:blip r:embed="rId3"/>
          <a:stretch>
            <a:fillRect/>
          </a:stretch>
        </p:blipFill>
        <p:spPr>
          <a:xfrm>
            <a:off x="1333499" y="501650"/>
            <a:ext cx="6595533" cy="3271042"/>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176795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597819"/>
            <a:ext cx="7772400" cy="1926431"/>
          </a:xfrm>
        </p:spPr>
        <p:txBody>
          <a:bodyPr>
            <a:normAutofit fontScale="90000"/>
          </a:bodyPr>
          <a:lstStyle/>
          <a:p>
            <a:r>
              <a:rPr lang="en-US" b="1" dirty="0" smtClean="0"/>
              <a:t>Change the Words</a:t>
            </a:r>
            <a:br>
              <a:rPr lang="en-US" b="1" dirty="0" smtClean="0"/>
            </a:br>
            <a:r>
              <a:rPr lang="en-US" b="1" dirty="0" smtClean="0"/>
              <a:t>Change Your Perspective</a:t>
            </a:r>
            <a:br>
              <a:rPr lang="en-US" b="1" dirty="0" smtClean="0"/>
            </a:br>
            <a:r>
              <a:rPr lang="en-US" b="1" dirty="0" smtClean="0"/>
              <a:t>Expand the Vision</a:t>
            </a:r>
            <a:br>
              <a:rPr lang="en-US" b="1" dirty="0" smtClean="0"/>
            </a:b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57962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3" name="Text Box 4"/>
          <p:cNvSpPr txBox="1">
            <a:spLocks noChangeArrowheads="1"/>
          </p:cNvSpPr>
          <p:nvPr/>
        </p:nvSpPr>
        <p:spPr bwMode="auto">
          <a:xfrm>
            <a:off x="1371600" y="0"/>
            <a:ext cx="7467600" cy="707886"/>
          </a:xfrm>
          <a:prstGeom prst="rect">
            <a:avLst/>
          </a:prstGeom>
          <a:noFill/>
          <a:ln w="9525">
            <a:noFill/>
            <a:miter lim="800000"/>
            <a:headEnd/>
            <a:tailEnd/>
          </a:ln>
        </p:spPr>
        <p:txBody>
          <a:bodyPr>
            <a:prstTxWarp prst="textNoShape">
              <a:avLst/>
            </a:prstTxWarp>
            <a:spAutoFit/>
          </a:bodyPr>
          <a:lstStyle/>
          <a:p>
            <a:pPr>
              <a:spcBef>
                <a:spcPct val="50000"/>
              </a:spcBef>
            </a:pPr>
            <a:r>
              <a:rPr lang="en-US" sz="4000" b="1" dirty="0">
                <a:solidFill>
                  <a:srgbClr val="DA1F28"/>
                </a:solidFill>
                <a:latin typeface="Tahoma" pitchFamily="-1" charset="0"/>
                <a:ea typeface="Arial" pitchFamily="-1" charset="0"/>
                <a:cs typeface="Arial" pitchFamily="-1" charset="0"/>
              </a:rPr>
              <a:t>Getting Started…</a:t>
            </a:r>
          </a:p>
        </p:txBody>
      </p:sp>
      <p:sp>
        <p:nvSpPr>
          <p:cNvPr id="13314" name="Text Box 5"/>
          <p:cNvSpPr txBox="1">
            <a:spLocks noChangeArrowheads="1"/>
          </p:cNvSpPr>
          <p:nvPr/>
        </p:nvSpPr>
        <p:spPr bwMode="auto">
          <a:xfrm>
            <a:off x="152400" y="742950"/>
            <a:ext cx="4495800" cy="3508653"/>
          </a:xfrm>
          <a:prstGeom prst="rect">
            <a:avLst/>
          </a:prstGeom>
          <a:noFill/>
          <a:ln w="9525">
            <a:noFill/>
            <a:miter lim="800000"/>
            <a:headEnd/>
            <a:tailEnd/>
          </a:ln>
        </p:spPr>
        <p:txBody>
          <a:bodyPr>
            <a:prstTxWarp prst="textNoShape">
              <a:avLst/>
            </a:prstTxWarp>
            <a:spAutoFit/>
          </a:bodyPr>
          <a:lstStyle/>
          <a:p>
            <a:pPr>
              <a:spcAft>
                <a:spcPct val="50000"/>
              </a:spcAft>
              <a:buFont typeface="Arial" pitchFamily="-1" charset="0"/>
              <a:buChar char="•"/>
            </a:pPr>
            <a:r>
              <a:rPr lang="en-US" sz="3600" b="1" dirty="0">
                <a:ea typeface="Arial" pitchFamily="-1" charset="0"/>
                <a:cs typeface="Arial" pitchFamily="-1" charset="0"/>
              </a:rPr>
              <a:t> </a:t>
            </a:r>
            <a:r>
              <a:rPr lang="en-US" sz="3200" b="1" dirty="0">
                <a:ea typeface="Arial" pitchFamily="-1" charset="0"/>
                <a:cs typeface="Arial" pitchFamily="-1" charset="0"/>
              </a:rPr>
              <a:t>Where do you begin when</a:t>
            </a:r>
            <a:r>
              <a:rPr lang="en-US" sz="3200" b="1" dirty="0" smtClean="0">
                <a:ea typeface="Arial" pitchFamily="-1" charset="0"/>
                <a:cs typeface="Arial" pitchFamily="-1" charset="0"/>
              </a:rPr>
              <a:t> starting a communications program?</a:t>
            </a:r>
            <a:r>
              <a:rPr lang="en-US" sz="3200" b="1" dirty="0">
                <a:ea typeface="Arial" pitchFamily="-1" charset="0"/>
                <a:cs typeface="Arial" pitchFamily="-1" charset="0"/>
              </a:rPr>
              <a:t>??</a:t>
            </a:r>
          </a:p>
          <a:p>
            <a:pPr>
              <a:spcAft>
                <a:spcPct val="50000"/>
              </a:spcAft>
              <a:buFont typeface="Arial" pitchFamily="-1" charset="0"/>
              <a:buChar char="•"/>
            </a:pPr>
            <a:r>
              <a:rPr lang="en-US" sz="3600" b="1" dirty="0">
                <a:ea typeface="Arial" pitchFamily="-1" charset="0"/>
                <a:cs typeface="Arial" pitchFamily="-1" charset="0"/>
              </a:rPr>
              <a:t>Planning process</a:t>
            </a:r>
            <a:r>
              <a:rPr lang="en-US" sz="3600" b="1" dirty="0" smtClean="0">
                <a:ea typeface="Arial" pitchFamily="-1" charset="0"/>
                <a:cs typeface="Arial" pitchFamily="-1" charset="0"/>
              </a:rPr>
              <a:t> and team key</a:t>
            </a:r>
            <a:endParaRPr lang="en-US" sz="3600" b="1" dirty="0">
              <a:ea typeface="Arial" pitchFamily="-1" charset="0"/>
              <a:cs typeface="Arial" pitchFamily="-1" charset="0"/>
            </a:endParaRPr>
          </a:p>
        </p:txBody>
      </p:sp>
      <p:sp>
        <p:nvSpPr>
          <p:cNvPr id="406536" name="Rectangle 8"/>
          <p:cNvSpPr>
            <a:spLocks noChangeArrowheads="1"/>
          </p:cNvSpPr>
          <p:nvPr/>
        </p:nvSpPr>
        <p:spPr bwMode="auto">
          <a:xfrm>
            <a:off x="0" y="4972050"/>
            <a:ext cx="9144000" cy="57150"/>
          </a:xfrm>
          <a:prstGeom prst="rect">
            <a:avLst/>
          </a:prstGeom>
          <a:solidFill>
            <a:srgbClr val="333333"/>
          </a:solidFill>
          <a:ln w="9525">
            <a:noFill/>
            <a:miter lim="800000"/>
            <a:headEnd/>
            <a:tailEnd/>
          </a:ln>
          <a:effectLst>
            <a:outerShdw blurRad="63500" dist="38099" dir="2700000" algn="ctr" rotWithShape="0">
              <a:srgbClr val="000000">
                <a:alpha val="74998"/>
              </a:srgbClr>
            </a:outerShdw>
          </a:effectLst>
        </p:spPr>
        <p:txBody>
          <a:bodyPr wrap="none" anchor="ctr">
            <a:prstTxWarp prst="textNoShape">
              <a:avLst/>
            </a:prstTxWarp>
          </a:bodyPr>
          <a:lstStyle/>
          <a:p>
            <a:pPr fontAlgn="auto">
              <a:spcBef>
                <a:spcPts val="0"/>
              </a:spcBef>
              <a:spcAft>
                <a:spcPts val="0"/>
              </a:spcAft>
              <a:defRPr/>
            </a:pPr>
            <a:endParaRPr lang="en-US">
              <a:latin typeface="+mn-lt"/>
              <a:ea typeface="+mn-ea"/>
              <a:cs typeface="+mn-cs"/>
            </a:endParaRPr>
          </a:p>
        </p:txBody>
      </p:sp>
      <p:pic>
        <p:nvPicPr>
          <p:cNvPr id="13316" name="Picture 11" descr="Go"/>
          <p:cNvPicPr>
            <a:picLocks noChangeAspect="1" noChangeArrowheads="1"/>
          </p:cNvPicPr>
          <p:nvPr/>
        </p:nvPicPr>
        <p:blipFill>
          <a:blip r:embed="rId3"/>
          <a:srcRect/>
          <a:stretch>
            <a:fillRect/>
          </a:stretch>
        </p:blipFill>
        <p:spPr bwMode="auto">
          <a:xfrm>
            <a:off x="4629150" y="1485901"/>
            <a:ext cx="4286250" cy="28134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686800" cy="457200"/>
          </a:xfrm>
        </p:spPr>
        <p:txBody>
          <a:bodyPr>
            <a:noAutofit/>
          </a:bodyPr>
          <a:lstStyle/>
          <a:p>
            <a:pPr algn="ctr"/>
            <a:r>
              <a:rPr lang="en-US" sz="4000" dirty="0" smtClean="0">
                <a:solidFill>
                  <a:srgbClr val="FFFFFF"/>
                </a:solidFill>
                <a:latin typeface="Palatino"/>
                <a:cs typeface="Palatino"/>
              </a:rPr>
              <a:t>Forming Your </a:t>
            </a:r>
            <a:r>
              <a:rPr lang="en-US" sz="4000" dirty="0" err="1" smtClean="0">
                <a:solidFill>
                  <a:srgbClr val="FFFFFF"/>
                </a:solidFill>
                <a:latin typeface="Palatino"/>
                <a:cs typeface="Palatino"/>
              </a:rPr>
              <a:t>Comms</a:t>
            </a:r>
            <a:r>
              <a:rPr lang="en-US" sz="4000" dirty="0" smtClean="0">
                <a:solidFill>
                  <a:srgbClr val="FFFFFF"/>
                </a:solidFill>
                <a:latin typeface="Palatino"/>
                <a:cs typeface="Palatino"/>
              </a:rPr>
              <a:t> Team</a:t>
            </a:r>
            <a:endParaRPr lang="en-US" sz="4000" dirty="0">
              <a:solidFill>
                <a:srgbClr val="FFFFFF"/>
              </a:solidFill>
              <a:latin typeface="Palatino"/>
              <a:cs typeface="Palatino"/>
            </a:endParaRPr>
          </a:p>
        </p:txBody>
      </p:sp>
      <p:sp>
        <p:nvSpPr>
          <p:cNvPr id="3" name="Content Placeholder 2"/>
          <p:cNvSpPr>
            <a:spLocks noGrp="1"/>
          </p:cNvSpPr>
          <p:nvPr>
            <p:ph sz="half" idx="1"/>
          </p:nvPr>
        </p:nvSpPr>
        <p:spPr>
          <a:xfrm>
            <a:off x="457200" y="1543051"/>
            <a:ext cx="4038600" cy="3051572"/>
          </a:xfrm>
        </p:spPr>
        <p:txBody>
          <a:bodyPr/>
          <a:lstStyle/>
          <a:p>
            <a:r>
              <a:rPr lang="en-US" b="1" dirty="0" smtClean="0"/>
              <a:t>Team Members</a:t>
            </a:r>
          </a:p>
          <a:p>
            <a:pPr lvl="1"/>
            <a:r>
              <a:rPr lang="en-US" sz="1800" b="1" dirty="0" smtClean="0"/>
              <a:t>Good Communicators</a:t>
            </a:r>
          </a:p>
          <a:p>
            <a:pPr lvl="1"/>
            <a:r>
              <a:rPr lang="en-US" sz="1800" b="1" dirty="0" smtClean="0"/>
              <a:t>Go Getters</a:t>
            </a:r>
          </a:p>
          <a:p>
            <a:pPr lvl="1"/>
            <a:r>
              <a:rPr lang="en-US" sz="1800" b="1" dirty="0" smtClean="0"/>
              <a:t>Plays Well With Others</a:t>
            </a:r>
          </a:p>
          <a:p>
            <a:pPr lvl="1"/>
            <a:r>
              <a:rPr lang="en-US" sz="1800" b="1" dirty="0" smtClean="0"/>
              <a:t>“The Mayor of ......”</a:t>
            </a:r>
          </a:p>
          <a:p>
            <a:pPr lvl="1"/>
            <a:r>
              <a:rPr lang="en-US" sz="1800" b="1" dirty="0" smtClean="0"/>
              <a:t>People Who Take Orders</a:t>
            </a:r>
          </a:p>
          <a:p>
            <a:endParaRPr lang="en-US" sz="1800" b="1" dirty="0" smtClean="0">
              <a:solidFill>
                <a:srgbClr val="000000"/>
              </a:solidFill>
              <a:ea typeface="Helvetica Neue Bold Condensed" pitchFamily="-1" charset="0"/>
              <a:cs typeface="Helvetica Neue Bold Condensed" pitchFamily="-1" charset="0"/>
            </a:endParaRPr>
          </a:p>
          <a:p>
            <a:pPr lvl="1"/>
            <a:endParaRPr lang="en-US" dirty="0" smtClean="0"/>
          </a:p>
          <a:p>
            <a:pPr lvl="1"/>
            <a:endParaRPr lang="en-US" dirty="0"/>
          </a:p>
        </p:txBody>
      </p:sp>
      <p:sp>
        <p:nvSpPr>
          <p:cNvPr id="6" name="Content Placeholder 5"/>
          <p:cNvSpPr>
            <a:spLocks noGrp="1"/>
          </p:cNvSpPr>
          <p:nvPr>
            <p:ph sz="half" idx="2"/>
          </p:nvPr>
        </p:nvSpPr>
        <p:spPr>
          <a:xfrm>
            <a:off x="4648200" y="1543051"/>
            <a:ext cx="4038600" cy="3051572"/>
          </a:xfrm>
        </p:spPr>
        <p:txBody>
          <a:bodyPr/>
          <a:lstStyle/>
          <a:p>
            <a:r>
              <a:rPr lang="en-US" b="1" dirty="0" smtClean="0"/>
              <a:t>Skill Sets</a:t>
            </a:r>
          </a:p>
          <a:p>
            <a:pPr lvl="1"/>
            <a:r>
              <a:rPr lang="en-US" sz="1800" b="1" dirty="0" smtClean="0">
                <a:ea typeface="Helvetica Neue Bold Condensed" pitchFamily="-1" charset="0"/>
                <a:cs typeface="Helvetica Neue Bold Condensed" pitchFamily="-1" charset="0"/>
              </a:rPr>
              <a:t>Media Background</a:t>
            </a:r>
          </a:p>
          <a:p>
            <a:pPr lvl="1"/>
            <a:r>
              <a:rPr lang="en-US" sz="1800" b="1" dirty="0" smtClean="0">
                <a:ea typeface="Helvetica Neue Bold Condensed" pitchFamily="-1" charset="0"/>
                <a:cs typeface="Helvetica Neue Bold Condensed" pitchFamily="-1" charset="0"/>
              </a:rPr>
              <a:t>Computer Expert</a:t>
            </a:r>
          </a:p>
          <a:p>
            <a:pPr lvl="1"/>
            <a:r>
              <a:rPr lang="en-US" sz="1800" b="1" dirty="0" smtClean="0">
                <a:ea typeface="Helvetica Neue Bold Condensed" pitchFamily="-1" charset="0"/>
                <a:cs typeface="Helvetica Neue Bold Condensed" pitchFamily="-1" charset="0"/>
              </a:rPr>
              <a:t>Graphics </a:t>
            </a:r>
          </a:p>
          <a:p>
            <a:pPr lvl="1"/>
            <a:r>
              <a:rPr lang="en-US" sz="1800" b="1" dirty="0" smtClean="0">
                <a:ea typeface="Helvetica Neue Bold Condensed" pitchFamily="-1" charset="0"/>
                <a:cs typeface="Helvetica Neue Bold Condensed" pitchFamily="-1" charset="0"/>
              </a:rPr>
              <a:t>Shirt/Banner/Sign Makers</a:t>
            </a:r>
          </a:p>
          <a:p>
            <a:pPr lvl="1"/>
            <a:r>
              <a:rPr lang="en-US" sz="1800" b="1" dirty="0" smtClean="0">
                <a:ea typeface="Helvetica Neue Bold Condensed" pitchFamily="-1" charset="0"/>
                <a:cs typeface="Helvetica Neue Bold Condensed" pitchFamily="-1" charset="0"/>
              </a:rPr>
              <a:t>Photo/Video Specialists</a:t>
            </a:r>
          </a:p>
          <a:p>
            <a:pPr lvl="1"/>
            <a:r>
              <a:rPr lang="en-US" sz="1800" b="1" dirty="0" smtClean="0">
                <a:ea typeface="Helvetica Neue Bold Condensed" pitchFamily="-1" charset="0"/>
                <a:cs typeface="Helvetica Neue Bold Condensed" pitchFamily="-1" charset="0"/>
              </a:rPr>
              <a:t>Fundraisers</a:t>
            </a:r>
          </a:p>
          <a:p>
            <a:pPr lvl="1"/>
            <a:r>
              <a:rPr lang="en-US" sz="1800" b="1" dirty="0" smtClean="0">
                <a:ea typeface="Helvetica Neue Bold Condensed" pitchFamily="-1" charset="0"/>
                <a:cs typeface="Helvetica Neue Bold Condensed" pitchFamily="-1" charset="0"/>
              </a:rPr>
              <a:t>Organizers</a:t>
            </a:r>
            <a:endParaRPr lang="en-US" b="1" dirty="0"/>
          </a:p>
        </p:txBody>
      </p:sp>
      <p:sp>
        <p:nvSpPr>
          <p:cNvPr id="4" name="TextBox 3"/>
          <p:cNvSpPr txBox="1"/>
          <p:nvPr/>
        </p:nvSpPr>
        <p:spPr>
          <a:xfrm>
            <a:off x="533400" y="800101"/>
            <a:ext cx="7848600" cy="800219"/>
          </a:xfrm>
          <a:prstGeom prst="rect">
            <a:avLst/>
          </a:prstGeom>
          <a:noFill/>
        </p:spPr>
        <p:txBody>
          <a:bodyPr wrap="square" rtlCol="0">
            <a:spAutoFit/>
          </a:bodyPr>
          <a:lstStyle/>
          <a:p>
            <a:r>
              <a:rPr lang="en-US" sz="2800" b="1" dirty="0" smtClean="0"/>
              <a:t>Need to Have Leadership Position Run Team</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282232" y="1375943"/>
            <a:ext cx="8175969" cy="2352942"/>
          </a:xfrm>
        </p:spPr>
        <p:txBody>
          <a:bodyPr>
            <a:normAutofit fontScale="90000"/>
          </a:bodyPr>
          <a:lstStyle/>
          <a:p>
            <a:pPr algn="ctr"/>
            <a:r>
              <a:rPr lang="en-US" dirty="0" smtClean="0"/>
              <a:t>Does your local communicate to key audiences on a regular basis?</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1739674" y="137160"/>
            <a:ext cx="6947127" cy="2630245"/>
          </a:xfrm>
        </p:spPr>
        <p:txBody>
          <a:bodyPr/>
          <a:lstStyle/>
          <a:p>
            <a:r>
              <a:rPr lang="en-US" b="1" dirty="0" smtClean="0"/>
              <a:t>Communicate with a Purpose</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1690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005417" y="111125"/>
            <a:ext cx="7681383" cy="552098"/>
          </a:xfrm>
        </p:spPr>
        <p:txBody>
          <a:bodyPr>
            <a:normAutofit fontScale="90000"/>
          </a:bodyPr>
          <a:lstStyle/>
          <a:p>
            <a:r>
              <a:rPr lang="en-US" b="1" dirty="0" smtClean="0">
                <a:solidFill>
                  <a:srgbClr val="FF0000"/>
                </a:solidFill>
              </a:rPr>
              <a:t>Reasons</a:t>
            </a:r>
            <a:endParaRPr lang="en-US" b="1" dirty="0">
              <a:solidFill>
                <a:srgbClr val="FF0000"/>
              </a:solidFill>
            </a:endParaRPr>
          </a:p>
        </p:txBody>
      </p:sp>
      <p:sp>
        <p:nvSpPr>
          <p:cNvPr id="3" name="Content Placeholder 2"/>
          <p:cNvSpPr>
            <a:spLocks noGrp="1"/>
          </p:cNvSpPr>
          <p:nvPr>
            <p:ph idx="1"/>
          </p:nvPr>
        </p:nvSpPr>
        <p:spPr>
          <a:xfrm>
            <a:off x="382773" y="805417"/>
            <a:ext cx="8593587" cy="3446544"/>
          </a:xfrm>
        </p:spPr>
        <p:txBody>
          <a:bodyPr>
            <a:normAutofit/>
          </a:bodyPr>
          <a:lstStyle/>
          <a:p>
            <a:r>
              <a:rPr lang="en-US" sz="3600" b="1" dirty="0" smtClean="0">
                <a:latin typeface="Calibri" charset="0"/>
                <a:ea typeface="ＭＳ Ｐゴシック" charset="0"/>
                <a:cs typeface="ＭＳ Ｐゴシック" charset="0"/>
              </a:rPr>
              <a:t>Communicate to Position Brand/Union</a:t>
            </a:r>
          </a:p>
          <a:p>
            <a:r>
              <a:rPr lang="en-US" sz="3600" b="1" dirty="0" smtClean="0">
                <a:latin typeface="Calibri" charset="0"/>
                <a:ea typeface="ＭＳ Ｐゴシック" charset="0"/>
                <a:cs typeface="ＭＳ Ｐゴシック" charset="0"/>
              </a:rPr>
              <a:t>Communicate </a:t>
            </a:r>
            <a:r>
              <a:rPr lang="en-US" sz="3600" b="1" dirty="0">
                <a:latin typeface="Calibri" charset="0"/>
                <a:ea typeface="ＭＳ Ｐゴシック" charset="0"/>
                <a:cs typeface="ＭＳ Ｐゴシック" charset="0"/>
              </a:rPr>
              <a:t>for </a:t>
            </a:r>
            <a:r>
              <a:rPr lang="en-US" sz="3600" b="1" dirty="0" smtClean="0">
                <a:latin typeface="Calibri" charset="0"/>
                <a:ea typeface="ＭＳ Ｐゴシック" charset="0"/>
                <a:cs typeface="ＭＳ Ｐゴシック" charset="0"/>
              </a:rPr>
              <a:t>Politics</a:t>
            </a:r>
          </a:p>
          <a:p>
            <a:r>
              <a:rPr lang="en-US" sz="3600" b="1" dirty="0" smtClean="0">
                <a:latin typeface="Calibri" charset="0"/>
                <a:ea typeface="ＭＳ Ｐゴシック" charset="0"/>
                <a:cs typeface="ＭＳ Ｐゴシック" charset="0"/>
              </a:rPr>
              <a:t>Communicate for Power</a:t>
            </a:r>
          </a:p>
          <a:p>
            <a:r>
              <a:rPr lang="en-US" sz="3600" b="1" dirty="0" smtClean="0">
                <a:latin typeface="Calibri" charset="0"/>
                <a:ea typeface="ＭＳ Ｐゴシック" charset="0"/>
                <a:cs typeface="ＭＳ Ｐゴシック" charset="0"/>
              </a:rPr>
              <a:t>Communicate for Community Understand</a:t>
            </a:r>
          </a:p>
          <a:p>
            <a:pPr>
              <a:buNone/>
            </a:pPr>
            <a:endParaRPr lang="en-US" sz="40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38019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ctrTitle"/>
          </p:nvPr>
        </p:nvSpPr>
        <p:spPr>
          <a:xfrm>
            <a:off x="381000" y="1597819"/>
            <a:ext cx="8763000" cy="1088231"/>
          </a:xfrm>
        </p:spPr>
        <p:txBody>
          <a:bodyPr>
            <a:normAutofit fontScale="90000"/>
          </a:bodyPr>
          <a:lstStyle/>
          <a:p>
            <a:pPr algn="ctr"/>
            <a:r>
              <a:rPr lang="en-US" b="1" dirty="0" smtClean="0">
                <a:ea typeface="ＭＳ Ｐゴシック" pitchFamily="-93" charset="-128"/>
                <a:cs typeface="ＭＳ Ｐゴシック" pitchFamily="-93" charset="-128"/>
              </a:rPr>
              <a:t>What is </a:t>
            </a:r>
            <a:br>
              <a:rPr lang="en-US" b="1" dirty="0" smtClean="0">
                <a:ea typeface="ＭＳ Ｐゴシック" pitchFamily="-93" charset="-128"/>
                <a:cs typeface="ＭＳ Ｐゴシック" pitchFamily="-93" charset="-128"/>
              </a:rPr>
            </a:br>
            <a:r>
              <a:rPr lang="en-US" b="1" dirty="0" smtClean="0">
                <a:ea typeface="ＭＳ Ｐゴシック" pitchFamily="-93" charset="-128"/>
                <a:cs typeface="ＭＳ Ｐゴシック" pitchFamily="-93" charset="-128"/>
              </a:rPr>
              <a:t>Strategic Communications?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1541244" y="0"/>
            <a:ext cx="7145556" cy="663505"/>
          </a:xfrm>
        </p:spPr>
        <p:txBody>
          <a:bodyPr>
            <a:normAutofit fontScale="90000"/>
          </a:bodyPr>
          <a:lstStyle/>
          <a:p>
            <a:r>
              <a:rPr lang="en-US" b="1" dirty="0" smtClean="0"/>
              <a:t>Strategic Communications</a:t>
            </a:r>
            <a:endParaRPr lang="en-US" b="1" dirty="0"/>
          </a:p>
        </p:txBody>
      </p:sp>
      <p:sp>
        <p:nvSpPr>
          <p:cNvPr id="2" name="Content Placeholder 1"/>
          <p:cNvSpPr>
            <a:spLocks noGrp="1"/>
          </p:cNvSpPr>
          <p:nvPr>
            <p:ph idx="1"/>
          </p:nvPr>
        </p:nvSpPr>
        <p:spPr>
          <a:xfrm>
            <a:off x="1173480" y="891541"/>
            <a:ext cx="7513320" cy="3703082"/>
          </a:xfrm>
        </p:spPr>
        <p:txBody>
          <a:bodyPr/>
          <a:lstStyle/>
          <a:p>
            <a:pPr algn="ctr">
              <a:buNone/>
            </a:pPr>
            <a:r>
              <a:rPr lang="en-US" b="1" dirty="0" smtClean="0"/>
              <a:t>Infusing Communication Efforts With an Organizational Agenda/Master Plan </a:t>
            </a:r>
          </a:p>
          <a:p>
            <a:pPr algn="ctr">
              <a:buNone/>
            </a:pPr>
            <a:endParaRPr lang="en-US" b="1" dirty="0" smtClean="0"/>
          </a:p>
          <a:p>
            <a:r>
              <a:rPr lang="en-US" b="1" dirty="0" smtClean="0"/>
              <a:t>Promoting Your Organization’s Brand</a:t>
            </a:r>
          </a:p>
          <a:p>
            <a:r>
              <a:rPr lang="en-US" b="1" dirty="0" smtClean="0"/>
              <a:t>Educating to Key Topics</a:t>
            </a:r>
          </a:p>
          <a:p>
            <a:r>
              <a:rPr lang="en-US" b="1" dirty="0" smtClean="0"/>
              <a:t>Urging People to Take Specific Actions</a:t>
            </a:r>
          </a:p>
          <a:p>
            <a:r>
              <a:rPr lang="en-US" b="1" dirty="0" smtClean="0"/>
              <a:t>Advocating a Particular Political Position </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222627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922677" y="0"/>
            <a:ext cx="8586323" cy="578059"/>
          </a:xfrm>
        </p:spPr>
        <p:txBody>
          <a:bodyPr>
            <a:normAutofit fontScale="90000"/>
          </a:bodyPr>
          <a:lstStyle/>
          <a:p>
            <a:r>
              <a:rPr lang="en-US" sz="4000" b="1" dirty="0" smtClean="0"/>
              <a:t>Organizational Communication</a:t>
            </a:r>
            <a:endParaRPr lang="en-US" sz="4000" b="1" dirty="0"/>
          </a:p>
        </p:txBody>
      </p:sp>
      <p:sp>
        <p:nvSpPr>
          <p:cNvPr id="2" name="Content Placeholder 1"/>
          <p:cNvSpPr>
            <a:spLocks noGrp="1"/>
          </p:cNvSpPr>
          <p:nvPr>
            <p:ph idx="1"/>
          </p:nvPr>
        </p:nvSpPr>
        <p:spPr>
          <a:xfrm>
            <a:off x="238812" y="1025851"/>
            <a:ext cx="9107363" cy="3069410"/>
          </a:xfrm>
        </p:spPr>
        <p:txBody>
          <a:bodyPr>
            <a:noAutofit/>
          </a:bodyPr>
          <a:lstStyle/>
          <a:p>
            <a:r>
              <a:rPr lang="en-US" b="1" dirty="0" smtClean="0">
                <a:latin typeface="Calibri (Body)"/>
                <a:cs typeface="Calibri (Body)"/>
              </a:rPr>
              <a:t>Must Integrate Into All Union Activities</a:t>
            </a:r>
          </a:p>
          <a:p>
            <a:r>
              <a:rPr lang="en-US" b="1" dirty="0" smtClean="0">
                <a:latin typeface="Calibri (Body)"/>
                <a:cs typeface="Calibri (Body)"/>
              </a:rPr>
              <a:t>Can’t Be After Thought</a:t>
            </a:r>
          </a:p>
          <a:p>
            <a:r>
              <a:rPr lang="en-US" b="1" dirty="0" smtClean="0">
                <a:latin typeface="Calibri (Body)"/>
                <a:cs typeface="Calibri (Body)"/>
              </a:rPr>
              <a:t>Don’t Wing It</a:t>
            </a:r>
          </a:p>
          <a:p>
            <a:r>
              <a:rPr lang="en-US" b="1" dirty="0" smtClean="0">
                <a:latin typeface="Calibri (Body)"/>
                <a:cs typeface="Calibri (Body)"/>
              </a:rPr>
              <a:t>Should Identify Person for Roles</a:t>
            </a:r>
          </a:p>
          <a:p>
            <a:r>
              <a:rPr lang="en-US" b="1" dirty="0" smtClean="0">
                <a:latin typeface="Calibri (Body)"/>
                <a:cs typeface="Calibri (Body)"/>
              </a:rPr>
              <a:t>Budget Resources $$$$$</a:t>
            </a:r>
          </a:p>
          <a:p>
            <a:r>
              <a:rPr lang="en-US" b="1" dirty="0" smtClean="0">
                <a:latin typeface="Calibri (Body)"/>
                <a:cs typeface="Calibri (Body)"/>
              </a:rPr>
              <a:t>Make it a Priority/Get Leadership Support</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480313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1" y="1"/>
            <a:ext cx="7772399" cy="761999"/>
          </a:xfrm>
        </p:spPr>
        <p:txBody>
          <a:bodyPr>
            <a:normAutofit fontScale="90000"/>
          </a:bodyPr>
          <a:lstStyle/>
          <a:p>
            <a:pPr algn="ctr"/>
            <a:r>
              <a:rPr lang="en-US" b="1" dirty="0" smtClean="0"/>
              <a:t>Communications Defined?</a:t>
            </a:r>
            <a:endParaRPr lang="en-US" b="1" dirty="0"/>
          </a:p>
        </p:txBody>
      </p:sp>
      <p:sp>
        <p:nvSpPr>
          <p:cNvPr id="4" name="Subtitle 3"/>
          <p:cNvSpPr>
            <a:spLocks noGrp="1"/>
          </p:cNvSpPr>
          <p:nvPr>
            <p:ph type="subTitle" idx="1"/>
          </p:nvPr>
        </p:nvSpPr>
        <p:spPr>
          <a:xfrm>
            <a:off x="868680" y="762000"/>
            <a:ext cx="7424715" cy="3143250"/>
          </a:xfrm>
        </p:spPr>
        <p:txBody>
          <a:bodyPr>
            <a:normAutofit fontScale="92500" lnSpcReduction="10000"/>
          </a:bodyPr>
          <a:lstStyle/>
          <a:p>
            <a:r>
              <a:rPr lang="en-US" sz="2200" b="1" dirty="0" smtClean="0">
                <a:solidFill>
                  <a:schemeClr val="tx1"/>
                </a:solidFill>
              </a:rPr>
              <a:t>Pronunciation: </a:t>
            </a:r>
            <a:r>
              <a:rPr lang="en-US" sz="2200" b="1" dirty="0" err="1" smtClean="0">
                <a:solidFill>
                  <a:schemeClr val="tx1"/>
                </a:solidFill>
              </a:rPr>
              <a:t>kə-ˌmyü-nə-ˈkā-shəns</a:t>
            </a:r>
            <a:endParaRPr lang="en-US" sz="2200" b="1" dirty="0" smtClean="0">
              <a:solidFill>
                <a:schemeClr val="tx1"/>
              </a:solidFill>
            </a:endParaRPr>
          </a:p>
          <a:p>
            <a:endParaRPr lang="en-US" sz="2200" b="1" dirty="0" smtClean="0">
              <a:solidFill>
                <a:schemeClr val="tx1"/>
              </a:solidFill>
            </a:endParaRPr>
          </a:p>
          <a:p>
            <a:r>
              <a:rPr lang="en-US" sz="2200" b="1" dirty="0" smtClean="0">
                <a:solidFill>
                  <a:schemeClr val="tx1"/>
                </a:solidFill>
              </a:rPr>
              <a:t>Technique for Expressing Ideas/Issues Effectively  </a:t>
            </a:r>
          </a:p>
          <a:p>
            <a:endParaRPr lang="en-US" sz="2200" b="1" dirty="0" smtClean="0">
              <a:solidFill>
                <a:schemeClr val="tx1"/>
              </a:solidFill>
            </a:endParaRPr>
          </a:p>
          <a:p>
            <a:r>
              <a:rPr lang="en-US" sz="2200" b="1" dirty="0" smtClean="0">
                <a:solidFill>
                  <a:schemeClr val="tx1"/>
                </a:solidFill>
              </a:rPr>
              <a:t>Process by which Information is Exchanged </a:t>
            </a:r>
          </a:p>
          <a:p>
            <a:endParaRPr lang="en-US" sz="2200" b="1" dirty="0" smtClean="0">
              <a:solidFill>
                <a:schemeClr val="tx1"/>
              </a:solidFill>
            </a:endParaRPr>
          </a:p>
          <a:p>
            <a:r>
              <a:rPr lang="en-US" sz="2200" b="1" dirty="0" smtClean="0">
                <a:solidFill>
                  <a:schemeClr val="tx1"/>
                </a:solidFill>
              </a:rPr>
              <a:t>Tools/Technology of the Transmission</a:t>
            </a:r>
          </a:p>
          <a:p>
            <a:endParaRPr lang="en-US" sz="2200" b="1" dirty="0" smtClean="0">
              <a:solidFill>
                <a:schemeClr val="tx1"/>
              </a:solidFill>
            </a:endParaRPr>
          </a:p>
          <a:p>
            <a:r>
              <a:rPr lang="en-US" sz="2200" b="1" dirty="0" smtClean="0">
                <a:solidFill>
                  <a:schemeClr val="tx1"/>
                </a:solidFill>
              </a:rPr>
              <a:t>Common System of Symbols, Signs, Behaviors</a:t>
            </a:r>
          </a:p>
          <a:p>
            <a:endParaRPr lang="en-US" sz="2800" dirty="0">
              <a:solidFill>
                <a:schemeClr val="tx1"/>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111542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38200" y="285750"/>
            <a:ext cx="7543800" cy="685800"/>
          </a:xfrm>
        </p:spPr>
        <p:txBody>
          <a:bodyPr>
            <a:normAutofit fontScale="90000"/>
          </a:bodyPr>
          <a:lstStyle/>
          <a:p>
            <a:pPr eaLnBrk="1" hangingPunct="1"/>
            <a:r>
              <a:rPr lang="en-US" sz="4300" dirty="0" smtClean="0"/>
              <a:t>A Visual View Communications</a:t>
            </a:r>
            <a:endParaRPr lang="en-US" sz="4300" dirty="0"/>
          </a:p>
        </p:txBody>
      </p:sp>
      <p:sp>
        <p:nvSpPr>
          <p:cNvPr id="5123" name="Rectangle 3"/>
          <p:cNvSpPr>
            <a:spLocks noGrp="1" noChangeArrowheads="1"/>
          </p:cNvSpPr>
          <p:nvPr>
            <p:ph type="body" idx="1"/>
          </p:nvPr>
        </p:nvSpPr>
        <p:spPr>
          <a:xfrm>
            <a:off x="914400" y="824600"/>
            <a:ext cx="7315200" cy="2733675"/>
          </a:xfrm>
          <a:noFill/>
        </p:spPr>
        <p:txBody>
          <a:bodyPr/>
          <a:lstStyle/>
          <a:p>
            <a:pPr lvl="1" algn="just" eaLnBrk="1" hangingPunct="1">
              <a:spcBef>
                <a:spcPct val="50000"/>
              </a:spcBef>
              <a:buClr>
                <a:schemeClr val="accent1"/>
              </a:buClr>
              <a:buFont typeface="Wingdings" charset="2"/>
              <a:buNone/>
            </a:pPr>
            <a:endParaRPr lang="en-US" sz="2900" dirty="0" smtClean="0"/>
          </a:p>
          <a:p>
            <a:pPr lvl="1" algn="just">
              <a:spcBef>
                <a:spcPct val="50000"/>
              </a:spcBef>
              <a:buNone/>
            </a:pPr>
            <a:r>
              <a:rPr lang="en-US" sz="2900" dirty="0" smtClean="0"/>
              <a:t>A</a:t>
            </a:r>
          </a:p>
          <a:p>
            <a:pPr lvl="1" algn="just" eaLnBrk="1" hangingPunct="1">
              <a:spcBef>
                <a:spcPct val="50000"/>
              </a:spcBef>
              <a:buClr>
                <a:schemeClr val="accent1"/>
              </a:buClr>
              <a:buFont typeface="Wingdings" charset="2"/>
              <a:buNone/>
            </a:pPr>
            <a:r>
              <a:rPr lang="en-US" sz="2900" dirty="0" smtClean="0"/>
              <a:t>	</a:t>
            </a:r>
            <a:r>
              <a:rPr lang="en-US" sz="2900" dirty="0"/>
              <a:t>							B</a:t>
            </a:r>
          </a:p>
        </p:txBody>
      </p:sp>
      <p:sp>
        <p:nvSpPr>
          <p:cNvPr id="5124" name="Line 4"/>
          <p:cNvSpPr>
            <a:spLocks noChangeShapeType="1"/>
          </p:cNvSpPr>
          <p:nvPr/>
        </p:nvSpPr>
        <p:spPr bwMode="auto">
          <a:xfrm>
            <a:off x="1752600" y="1783765"/>
            <a:ext cx="5486400" cy="0"/>
          </a:xfrm>
          <a:prstGeom prst="line">
            <a:avLst/>
          </a:prstGeom>
          <a:noFill/>
          <a:ln w="38100">
            <a:solidFill>
              <a:schemeClr val="tx1"/>
            </a:solidFill>
            <a:round/>
            <a:headEnd/>
            <a:tailEnd type="triangle" w="med" len="med"/>
          </a:ln>
        </p:spPr>
        <p:txBody>
          <a:bodyPr>
            <a:prstTxWarp prst="textNoShape">
              <a:avLst/>
            </a:prstTxWarp>
          </a:bodyPr>
          <a:lstStyle/>
          <a:p>
            <a:endParaRPr lang="en-US" dirty="0"/>
          </a:p>
        </p:txBody>
      </p:sp>
      <p:sp>
        <p:nvSpPr>
          <p:cNvPr id="5125" name="Line 5"/>
          <p:cNvSpPr>
            <a:spLocks noChangeShapeType="1"/>
          </p:cNvSpPr>
          <p:nvPr/>
        </p:nvSpPr>
        <p:spPr bwMode="auto">
          <a:xfrm>
            <a:off x="4419600" y="1438219"/>
            <a:ext cx="0" cy="1727731"/>
          </a:xfrm>
          <a:prstGeom prst="line">
            <a:avLst/>
          </a:prstGeom>
          <a:noFill/>
          <a:ln w="107950">
            <a:solidFill>
              <a:srgbClr val="FF0000"/>
            </a:solidFill>
            <a:round/>
            <a:headEnd/>
            <a:tailEnd/>
          </a:ln>
        </p:spPr>
        <p:txBody>
          <a:bodyPr>
            <a:prstTxWarp prst="textNoShape">
              <a:avLst/>
            </a:prstTxWarp>
          </a:bodyPr>
          <a:lstStyle/>
          <a:p>
            <a:endParaRPr lang="en-US" dirty="0"/>
          </a:p>
        </p:txBody>
      </p:sp>
      <p:sp>
        <p:nvSpPr>
          <p:cNvPr id="6" name="Line 4"/>
          <p:cNvSpPr>
            <a:spLocks noChangeShapeType="1"/>
          </p:cNvSpPr>
          <p:nvPr/>
        </p:nvSpPr>
        <p:spPr bwMode="auto">
          <a:xfrm flipH="1">
            <a:off x="1752600" y="2811064"/>
            <a:ext cx="5486400" cy="0"/>
          </a:xfrm>
          <a:prstGeom prst="line">
            <a:avLst/>
          </a:prstGeom>
          <a:noFill/>
          <a:ln w="38100">
            <a:solidFill>
              <a:schemeClr val="tx1"/>
            </a:solidFill>
            <a:round/>
            <a:headEnd/>
            <a:tailEnd type="triangle" w="med" len="med"/>
          </a:ln>
        </p:spPr>
        <p:txBody>
          <a:bodyPr>
            <a:prstTxWarp prst="textNoShape">
              <a:avLst/>
            </a:prstTxWarp>
          </a:bodyPr>
          <a:lstStyle/>
          <a:p>
            <a:endParaRPr lang="en-US" dirty="0"/>
          </a:p>
        </p:txBody>
      </p:sp>
      <p:sp>
        <p:nvSpPr>
          <p:cNvPr id="7" name="TextBox 6"/>
          <p:cNvSpPr txBox="1"/>
          <p:nvPr/>
        </p:nvSpPr>
        <p:spPr>
          <a:xfrm>
            <a:off x="2370667" y="2984500"/>
            <a:ext cx="6773332" cy="1938992"/>
          </a:xfrm>
          <a:prstGeom prst="rect">
            <a:avLst/>
          </a:prstGeom>
          <a:noFill/>
        </p:spPr>
        <p:txBody>
          <a:bodyPr wrap="square" rtlCol="0">
            <a:spAutoFit/>
          </a:bodyPr>
          <a:lstStyle/>
          <a:p>
            <a:r>
              <a:rPr lang="en-US" sz="2400" b="1" dirty="0"/>
              <a:t>A common mistake people make is to focus on the delivery of information, rather than how it is received.</a:t>
            </a:r>
            <a:r>
              <a:rPr lang="en-US" sz="2400" b="1" dirty="0" smtClean="0"/>
              <a:t> </a:t>
            </a:r>
          </a:p>
          <a:p>
            <a:endParaRPr lang="en-US" sz="2400" b="1" dirty="0"/>
          </a:p>
          <a:p>
            <a:r>
              <a:rPr lang="en-US" sz="2400" b="1" dirty="0" smtClean="0"/>
              <a:t>Communication must be </a:t>
            </a:r>
            <a:r>
              <a:rPr lang="en-US" sz="2400" b="1" dirty="0"/>
              <a:t>two-way.</a:t>
            </a:r>
          </a:p>
        </p:txBody>
      </p:sp>
    </p:spTree>
  </p:cSld>
  <p:clrMapOvr>
    <a:masterClrMapping/>
  </p:clrMapOvr>
  <p:transition spd="slow">
    <p:pull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a:xfrm>
            <a:off x="1660819" y="0"/>
            <a:ext cx="7340777" cy="659475"/>
          </a:xfrm>
        </p:spPr>
        <p:txBody>
          <a:bodyPr>
            <a:normAutofit fontScale="90000"/>
          </a:bodyPr>
          <a:lstStyle/>
          <a:p>
            <a:pPr eaLnBrk="1" fontAlgn="auto" hangingPunct="1">
              <a:spcAft>
                <a:spcPts val="0"/>
              </a:spcAft>
              <a:defRPr/>
            </a:pPr>
            <a:r>
              <a:rPr lang="en-US" b="1" dirty="0" smtClean="0">
                <a:ea typeface="+mj-ea"/>
                <a:cs typeface="+mj-cs"/>
              </a:rPr>
              <a:t>What is Communications?</a:t>
            </a:r>
          </a:p>
        </p:txBody>
      </p:sp>
      <p:sp>
        <p:nvSpPr>
          <p:cNvPr id="22530" name="Content Placeholder 2"/>
          <p:cNvSpPr>
            <a:spLocks noGrp="1"/>
          </p:cNvSpPr>
          <p:nvPr>
            <p:ph idx="1"/>
          </p:nvPr>
        </p:nvSpPr>
        <p:spPr>
          <a:xfrm>
            <a:off x="1031359" y="733646"/>
            <a:ext cx="7815485" cy="3724055"/>
          </a:xfrm>
        </p:spPr>
        <p:txBody>
          <a:bodyPr>
            <a:normAutofit fontScale="92500" lnSpcReduction="20000"/>
          </a:bodyPr>
          <a:lstStyle/>
          <a:p>
            <a:pPr eaLnBrk="1" hangingPunct="1"/>
            <a:r>
              <a:rPr lang="en-US" sz="4000" b="1" dirty="0" smtClean="0"/>
              <a:t>Planned Use of Messages/Tools</a:t>
            </a:r>
          </a:p>
          <a:p>
            <a:pPr eaLnBrk="1" hangingPunct="1"/>
            <a:r>
              <a:rPr lang="en-US" sz="4000" b="1" dirty="0" smtClean="0"/>
              <a:t>Shape Opinion/Generate Opinion</a:t>
            </a:r>
          </a:p>
          <a:p>
            <a:pPr eaLnBrk="1" hangingPunct="1"/>
            <a:r>
              <a:rPr lang="en-US" sz="4000" b="1" dirty="0" smtClean="0"/>
              <a:t>Evaluate and Influence Attitudes</a:t>
            </a:r>
          </a:p>
          <a:p>
            <a:pPr eaLnBrk="1" hangingPunct="1"/>
            <a:r>
              <a:rPr lang="en-US" sz="4000" b="1" dirty="0" smtClean="0"/>
              <a:t>Two-way Communications</a:t>
            </a:r>
          </a:p>
          <a:p>
            <a:pPr eaLnBrk="1" hangingPunct="1"/>
            <a:r>
              <a:rPr lang="en-US" sz="4000" b="1" dirty="0" smtClean="0"/>
              <a:t>Activate Audiences</a:t>
            </a:r>
          </a:p>
          <a:p>
            <a:pPr eaLnBrk="1" hangingPunct="1">
              <a:buNone/>
            </a:pPr>
            <a:endParaRPr lang="en-US" dirty="0" smtClean="0"/>
          </a:p>
          <a:p>
            <a:pPr eaLnBrk="1" hangingPunct="1"/>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375189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31900" y="63795"/>
            <a:ext cx="7912100" cy="1028700"/>
          </a:xfrm>
        </p:spPr>
        <p:txBody>
          <a:bodyPr>
            <a:noAutofit/>
          </a:bodyPr>
          <a:lstStyle/>
          <a:p>
            <a:pPr algn="ctr" eaLnBrk="1" fontAlgn="auto" hangingPunct="1">
              <a:spcAft>
                <a:spcPts val="0"/>
              </a:spcAft>
              <a:defRPr/>
            </a:pPr>
            <a:r>
              <a:rPr lang="en-US" sz="3600" b="1" dirty="0" smtClean="0">
                <a:solidFill>
                  <a:srgbClr val="FF0000"/>
                </a:solidFill>
                <a:ea typeface="+mj-ea"/>
                <a:cs typeface="+mj-cs"/>
              </a:rPr>
              <a:t>Playing the Communications Game</a:t>
            </a:r>
            <a:r>
              <a:rPr lang="en-US" dirty="0" smtClean="0">
                <a:solidFill>
                  <a:srgbClr val="FF0000"/>
                </a:solidFill>
                <a:ea typeface="+mj-ea"/>
                <a:cs typeface="+mj-cs"/>
              </a:rPr>
              <a:t/>
            </a:r>
            <a:br>
              <a:rPr lang="en-US" dirty="0" smtClean="0">
                <a:solidFill>
                  <a:srgbClr val="FF0000"/>
                </a:solidFill>
                <a:ea typeface="+mj-ea"/>
                <a:cs typeface="+mj-cs"/>
              </a:rPr>
            </a:br>
            <a:endParaRPr lang="en-US" dirty="0">
              <a:solidFill>
                <a:srgbClr val="FF0000"/>
              </a:solidFill>
              <a:ea typeface="+mj-ea"/>
              <a:cs typeface="+mj-cs"/>
            </a:endParaRPr>
          </a:p>
        </p:txBody>
      </p:sp>
      <p:sp>
        <p:nvSpPr>
          <p:cNvPr id="5" name="TextBox 4"/>
          <p:cNvSpPr txBox="1"/>
          <p:nvPr/>
        </p:nvSpPr>
        <p:spPr>
          <a:xfrm>
            <a:off x="2651566" y="944434"/>
            <a:ext cx="2774116" cy="923330"/>
          </a:xfrm>
          <a:prstGeom prst="rect">
            <a:avLst/>
          </a:prstGeom>
          <a:noFill/>
        </p:spPr>
        <p:txBody>
          <a:bodyPr wrap="square" rtlCol="0">
            <a:spAutoFit/>
          </a:bodyPr>
          <a:lstStyle/>
          <a:p>
            <a:endParaRPr lang="en-US" dirty="0" smtClean="0"/>
          </a:p>
          <a:p>
            <a:r>
              <a:rPr lang="en-US" dirty="0" smtClean="0"/>
              <a:t>	</a:t>
            </a:r>
          </a:p>
          <a:p>
            <a:r>
              <a:rPr lang="en-US" dirty="0" smtClean="0"/>
              <a:t>	</a:t>
            </a:r>
          </a:p>
        </p:txBody>
      </p:sp>
      <p:sp>
        <p:nvSpPr>
          <p:cNvPr id="8" name="Diamond 7"/>
          <p:cNvSpPr/>
          <p:nvPr/>
        </p:nvSpPr>
        <p:spPr>
          <a:xfrm>
            <a:off x="1231900" y="839096"/>
            <a:ext cx="3442840" cy="3580512"/>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PRO-ACTIVE</a:t>
            </a:r>
          </a:p>
          <a:p>
            <a:pPr algn="ctr"/>
            <a:endParaRPr lang="en-US" dirty="0" smtClean="0"/>
          </a:p>
          <a:p>
            <a:pPr algn="ctr"/>
            <a:r>
              <a:rPr lang="en-US" sz="2000" b="1" dirty="0" smtClean="0"/>
              <a:t>Positive</a:t>
            </a:r>
          </a:p>
          <a:p>
            <a:pPr algn="ctr"/>
            <a:r>
              <a:rPr lang="en-US" sz="2000" b="1" dirty="0" smtClean="0"/>
              <a:t>Agenda Setting</a:t>
            </a:r>
          </a:p>
          <a:p>
            <a:pPr algn="ctr"/>
            <a:r>
              <a:rPr lang="en-US" sz="2000" b="1" dirty="0" smtClean="0"/>
              <a:t>Takes Offensive</a:t>
            </a:r>
          </a:p>
          <a:p>
            <a:pPr algn="ctr"/>
            <a:endParaRPr lang="en-US" dirty="0"/>
          </a:p>
        </p:txBody>
      </p:sp>
      <p:sp>
        <p:nvSpPr>
          <p:cNvPr id="9" name="Oval 8"/>
          <p:cNvSpPr/>
          <p:nvPr/>
        </p:nvSpPr>
        <p:spPr>
          <a:xfrm>
            <a:off x="3895069" y="1912267"/>
            <a:ext cx="2385583" cy="2991530"/>
          </a:xfrm>
          <a:prstGeom prst="ellipse">
            <a:avLst/>
          </a:prstGeom>
          <a:solidFill>
            <a:srgbClr val="FF0000"/>
          </a:solidFill>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RE-ACTIVE</a:t>
            </a:r>
          </a:p>
          <a:p>
            <a:pPr algn="ctr"/>
            <a:endParaRPr lang="en-US" dirty="0" smtClean="0"/>
          </a:p>
          <a:p>
            <a:pPr algn="ctr"/>
            <a:r>
              <a:rPr lang="en-US" sz="2000" b="1" dirty="0" smtClean="0"/>
              <a:t>Defensive</a:t>
            </a:r>
          </a:p>
          <a:p>
            <a:pPr algn="ctr"/>
            <a:r>
              <a:rPr lang="en-US" sz="2000" b="1" dirty="0" smtClean="0"/>
              <a:t>Negative</a:t>
            </a:r>
          </a:p>
          <a:p>
            <a:pPr algn="ctr"/>
            <a:r>
              <a:rPr lang="en-US" sz="2000" b="1" dirty="0" smtClean="0"/>
              <a:t>Responding</a:t>
            </a:r>
          </a:p>
          <a:p>
            <a:pPr algn="ctr"/>
            <a:r>
              <a:rPr lang="en-US" sz="2000" b="1" dirty="0" smtClean="0"/>
              <a:t>Vulnerable (VR)	</a:t>
            </a:r>
          </a:p>
          <a:p>
            <a:endParaRPr lang="en-US" dirty="0" smtClean="0"/>
          </a:p>
        </p:txBody>
      </p:sp>
      <p:sp>
        <p:nvSpPr>
          <p:cNvPr id="11" name="Can 10"/>
          <p:cNvSpPr/>
          <p:nvPr/>
        </p:nvSpPr>
        <p:spPr>
          <a:xfrm>
            <a:off x="6127567" y="839097"/>
            <a:ext cx="1537462" cy="3056077"/>
          </a:xfrm>
          <a:prstGeom prst="can">
            <a:avLst>
              <a:gd name="adj" fmla="val 33697"/>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IN-ACTIVE</a:t>
            </a:r>
          </a:p>
          <a:p>
            <a:pPr algn="ctr"/>
            <a:endParaRPr lang="en-US" dirty="0" smtClean="0"/>
          </a:p>
          <a:p>
            <a:pPr algn="ctr"/>
            <a:r>
              <a:rPr lang="en-US" sz="2000" b="1" dirty="0" smtClean="0"/>
              <a:t>Spectator</a:t>
            </a:r>
          </a:p>
          <a:p>
            <a:pPr algn="ctr"/>
            <a:r>
              <a:rPr lang="en-US" sz="2000" b="1" dirty="0" smtClean="0"/>
              <a:t>Sidelines</a:t>
            </a:r>
          </a:p>
          <a:p>
            <a:pPr algn="ctr"/>
            <a:r>
              <a:rPr lang="en-US" sz="2000" b="1" dirty="0" smtClean="0"/>
              <a:t>Non-player</a:t>
            </a:r>
          </a:p>
          <a:p>
            <a:pPr algn="ct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28282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76952" y="1"/>
            <a:ext cx="7709848" cy="683900"/>
          </a:xfrm>
        </p:spPr>
        <p:txBody>
          <a:bodyPr>
            <a:normAutofit fontScale="90000"/>
          </a:bodyPr>
          <a:lstStyle/>
          <a:p>
            <a:r>
              <a:rPr lang="en-US" b="1" dirty="0" smtClean="0"/>
              <a:t>Communication Happens</a:t>
            </a:r>
            <a:endParaRPr lang="en-US" b="1" dirty="0"/>
          </a:p>
        </p:txBody>
      </p:sp>
      <p:sp>
        <p:nvSpPr>
          <p:cNvPr id="3" name="Content Placeholder 2"/>
          <p:cNvSpPr>
            <a:spLocks noGrp="1"/>
          </p:cNvSpPr>
          <p:nvPr>
            <p:ph idx="1"/>
          </p:nvPr>
        </p:nvSpPr>
        <p:spPr>
          <a:xfrm>
            <a:off x="748997" y="920009"/>
            <a:ext cx="7937803" cy="3674614"/>
          </a:xfrm>
        </p:spPr>
        <p:txBody>
          <a:bodyPr>
            <a:normAutofit lnSpcReduction="10000"/>
          </a:bodyPr>
          <a:lstStyle/>
          <a:p>
            <a:pPr>
              <a:buNone/>
            </a:pPr>
            <a:r>
              <a:rPr lang="en-US" b="1" dirty="0" smtClean="0"/>
              <a:t>•Whether you have a plan or not Communications happens</a:t>
            </a:r>
          </a:p>
          <a:p>
            <a:pPr>
              <a:buNone/>
            </a:pPr>
            <a:endParaRPr lang="en-US" sz="1800" b="1" dirty="0" smtClean="0"/>
          </a:p>
          <a:p>
            <a:pPr>
              <a:buNone/>
            </a:pPr>
            <a:r>
              <a:rPr lang="en-US" b="1" dirty="0" smtClean="0"/>
              <a:t>•If you want your communication to be effective, a communication plan should be an integral part of your plan. </a:t>
            </a:r>
          </a:p>
          <a:p>
            <a:pPr>
              <a:buNone/>
            </a:pPr>
            <a:endParaRPr lang="en-US" sz="1800" b="1" dirty="0" smtClean="0"/>
          </a:p>
          <a:p>
            <a:pPr>
              <a:buNone/>
            </a:pPr>
            <a:r>
              <a:rPr lang="en-US" b="1" dirty="0" smtClean="0"/>
              <a:t>•Every issue that a union faces includes an element of communication. </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0613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14451"/>
            <a:ext cx="7772400" cy="1590674"/>
          </a:xfrm>
        </p:spPr>
        <p:txBody>
          <a:bodyPr>
            <a:normAutofit fontScale="90000"/>
          </a:bodyPr>
          <a:lstStyle/>
          <a:p>
            <a:r>
              <a:rPr lang="en-US" dirty="0"/>
              <a:t>How would you describe the effectiveness of communications</a:t>
            </a:r>
            <a:r>
              <a:rPr lang="en-US" dirty="0" smtClean="0"/>
              <a:t> at your local?</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Purpose of a Communications Plan</a:t>
            </a:r>
            <a:endParaRPr lang="en-US" dirty="0"/>
          </a:p>
        </p:txBody>
      </p:sp>
      <p:sp>
        <p:nvSpPr>
          <p:cNvPr id="8" name="Content Placeholder 7"/>
          <p:cNvSpPr>
            <a:spLocks noGrp="1"/>
          </p:cNvSpPr>
          <p:nvPr>
            <p:ph idx="1"/>
          </p:nvPr>
        </p:nvSpPr>
        <p:spPr>
          <a:xfrm>
            <a:off x="2468208" y="1063229"/>
            <a:ext cx="6438808" cy="3442240"/>
          </a:xfrm>
        </p:spPr>
        <p:txBody>
          <a:bodyPr>
            <a:normAutofit fontScale="85000" lnSpcReduction="20000"/>
          </a:bodyPr>
          <a:lstStyle/>
          <a:p>
            <a:r>
              <a:rPr lang="en-US" b="1" dirty="0" smtClean="0"/>
              <a:t>Proactive </a:t>
            </a:r>
          </a:p>
          <a:p>
            <a:r>
              <a:rPr lang="en-US" b="1" dirty="0" smtClean="0"/>
              <a:t>Coordinated</a:t>
            </a:r>
          </a:p>
          <a:p>
            <a:r>
              <a:rPr lang="en-US" b="1" dirty="0" smtClean="0"/>
              <a:t>Maintains Focus</a:t>
            </a:r>
          </a:p>
          <a:p>
            <a:r>
              <a:rPr lang="en-US" b="1" dirty="0" smtClean="0"/>
              <a:t>Accountability</a:t>
            </a:r>
          </a:p>
          <a:p>
            <a:r>
              <a:rPr lang="en-US" b="1" dirty="0" smtClean="0"/>
              <a:t>Discipline    </a:t>
            </a:r>
          </a:p>
          <a:p>
            <a:r>
              <a:rPr lang="en-US" b="1" dirty="0" smtClean="0"/>
              <a:t>Deadlines/On-Time</a:t>
            </a:r>
          </a:p>
          <a:p>
            <a:r>
              <a:rPr lang="en-US" b="1" dirty="0" smtClean="0"/>
              <a:t>Engaged (with the right audiences) </a:t>
            </a:r>
          </a:p>
          <a:p>
            <a:r>
              <a:rPr lang="en-US" b="1" dirty="0" smtClean="0"/>
              <a:t>Informed</a:t>
            </a:r>
          </a:p>
          <a:p>
            <a:r>
              <a:rPr lang="en-US" b="1" dirty="0" smtClean="0"/>
              <a:t>Prepared</a:t>
            </a:r>
          </a:p>
          <a:p>
            <a:r>
              <a:rPr lang="en-US" b="1" dirty="0" smtClean="0"/>
              <a:t>Feedback Tools</a:t>
            </a:r>
          </a:p>
          <a:p>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47235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259183" y="0"/>
            <a:ext cx="7427617" cy="700184"/>
          </a:xfrm>
        </p:spPr>
        <p:txBody>
          <a:bodyPr>
            <a:normAutofit fontScale="90000"/>
          </a:bodyPr>
          <a:lstStyle/>
          <a:p>
            <a:pPr eaLnBrk="1" fontAlgn="auto" hangingPunct="1">
              <a:spcAft>
                <a:spcPts val="0"/>
              </a:spcAft>
              <a:defRPr/>
            </a:pPr>
            <a:r>
              <a:rPr lang="en-US" sz="3600" b="1" dirty="0" smtClean="0">
                <a:ea typeface="+mj-ea"/>
                <a:cs typeface="+mj-cs"/>
              </a:rPr>
              <a:t>Developing a Communications Plan</a:t>
            </a:r>
          </a:p>
        </p:txBody>
      </p:sp>
      <p:sp>
        <p:nvSpPr>
          <p:cNvPr id="121859" name="Rectangle 3"/>
          <p:cNvSpPr>
            <a:spLocks noGrp="1" noChangeArrowheads="1"/>
          </p:cNvSpPr>
          <p:nvPr>
            <p:ph idx="1"/>
          </p:nvPr>
        </p:nvSpPr>
        <p:spPr>
          <a:xfrm>
            <a:off x="1084521" y="606056"/>
            <a:ext cx="7602279" cy="3899413"/>
          </a:xfrm>
        </p:spPr>
        <p:txBody>
          <a:bodyPr rtlCol="0">
            <a:normAutofit fontScale="92500" lnSpcReduction="20000"/>
          </a:bodyPr>
          <a:lstStyle/>
          <a:p>
            <a:pPr marL="365760" indent="-256032" eaLnBrk="1" fontAlgn="auto" hangingPunct="1">
              <a:spcBef>
                <a:spcPts val="580"/>
              </a:spcBef>
              <a:spcAft>
                <a:spcPts val="0"/>
              </a:spcAft>
              <a:buFont typeface="Wingdings" charset="2"/>
              <a:buChar char="n"/>
              <a:defRPr/>
            </a:pPr>
            <a:r>
              <a:rPr lang="en-US" sz="4000" b="1" dirty="0" smtClean="0">
                <a:ea typeface="+mn-ea"/>
                <a:cs typeface="+mn-cs"/>
              </a:rPr>
              <a:t>Analysis/Research</a:t>
            </a:r>
          </a:p>
          <a:p>
            <a:pPr marL="365760" indent="-256032" eaLnBrk="1" fontAlgn="auto" hangingPunct="1">
              <a:spcBef>
                <a:spcPts val="580"/>
              </a:spcBef>
              <a:spcAft>
                <a:spcPts val="0"/>
              </a:spcAft>
              <a:buFont typeface="Wingdings" charset="2"/>
              <a:buChar char="n"/>
              <a:defRPr/>
            </a:pPr>
            <a:r>
              <a:rPr lang="en-US" sz="4000" b="1" dirty="0">
                <a:ea typeface="+mn-ea"/>
                <a:cs typeface="+mn-cs"/>
              </a:rPr>
              <a:t>Goal Setting</a:t>
            </a:r>
            <a:endParaRPr lang="en-US" sz="4000" b="1" dirty="0" smtClean="0">
              <a:ea typeface="+mn-ea"/>
              <a:cs typeface="+mn-cs"/>
            </a:endParaRPr>
          </a:p>
          <a:p>
            <a:pPr marL="365760" indent="-256032" eaLnBrk="1" fontAlgn="auto" hangingPunct="1">
              <a:spcBef>
                <a:spcPts val="580"/>
              </a:spcBef>
              <a:spcAft>
                <a:spcPts val="0"/>
              </a:spcAft>
              <a:buFont typeface="Wingdings" charset="2"/>
              <a:buChar char="n"/>
              <a:defRPr/>
            </a:pPr>
            <a:r>
              <a:rPr lang="en-US" sz="4000" b="1" dirty="0" smtClean="0">
                <a:ea typeface="+mn-ea"/>
                <a:cs typeface="+mn-cs"/>
              </a:rPr>
              <a:t>Planning</a:t>
            </a:r>
            <a:endParaRPr lang="en-US" sz="4000" b="1" dirty="0">
              <a:ea typeface="+mn-ea"/>
              <a:cs typeface="+mn-cs"/>
            </a:endParaRPr>
          </a:p>
          <a:p>
            <a:pPr marL="365760" indent="-256032" eaLnBrk="1" fontAlgn="auto" hangingPunct="1">
              <a:spcBef>
                <a:spcPts val="580"/>
              </a:spcBef>
              <a:spcAft>
                <a:spcPts val="0"/>
              </a:spcAft>
              <a:buFont typeface="Wingdings" charset="2"/>
              <a:buChar char="n"/>
              <a:defRPr/>
            </a:pPr>
            <a:r>
              <a:rPr lang="en-US" sz="4000" b="1" dirty="0">
                <a:ea typeface="+mn-ea"/>
                <a:cs typeface="+mn-cs"/>
              </a:rPr>
              <a:t>Communications</a:t>
            </a:r>
            <a:endParaRPr lang="en-US" sz="4000" b="1" dirty="0" smtClean="0">
              <a:ea typeface="+mn-ea"/>
              <a:cs typeface="+mn-cs"/>
            </a:endParaRPr>
          </a:p>
          <a:p>
            <a:pPr>
              <a:spcBef>
                <a:spcPts val="580"/>
              </a:spcBef>
              <a:buFont typeface="Wingdings" charset="2"/>
              <a:buChar char="n"/>
              <a:defRPr/>
            </a:pPr>
            <a:r>
              <a:rPr lang="en-US" sz="4000" b="1" dirty="0" smtClean="0"/>
              <a:t>Feedback</a:t>
            </a:r>
          </a:p>
          <a:p>
            <a:pPr marL="365760" indent="-256032" eaLnBrk="1" fontAlgn="auto" hangingPunct="1">
              <a:spcBef>
                <a:spcPts val="580"/>
              </a:spcBef>
              <a:spcAft>
                <a:spcPts val="0"/>
              </a:spcAft>
              <a:buFont typeface="Wingdings" charset="2"/>
              <a:buChar char="n"/>
              <a:defRPr/>
            </a:pPr>
            <a:r>
              <a:rPr lang="en-US" sz="4000" b="1" dirty="0" smtClean="0">
                <a:ea typeface="+mn-ea"/>
                <a:cs typeface="+mn-cs"/>
              </a:rPr>
              <a:t>Evaluation</a:t>
            </a:r>
            <a:endParaRPr lang="en-US" sz="4000" b="1" dirty="0">
              <a:ea typeface="+mn-ea"/>
              <a:cs typeface="+mn-cs"/>
            </a:endParaRPr>
          </a:p>
          <a:p>
            <a:pPr marL="365760" indent="-256032" eaLnBrk="1" fontAlgn="auto" hangingPunct="1">
              <a:spcBef>
                <a:spcPts val="580"/>
              </a:spcBef>
              <a:spcAft>
                <a:spcPts val="0"/>
              </a:spcAft>
              <a:buFont typeface="Wingdings" charset="2"/>
              <a:buChar char="n"/>
              <a:defRPr/>
            </a:pPr>
            <a:r>
              <a:rPr lang="en-US" sz="4000" b="1" dirty="0">
                <a:ea typeface="+mn-ea"/>
                <a:cs typeface="+mn-cs"/>
              </a:rPr>
              <a:t>Modification</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829367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1026"/>
          <p:cNvSpPr>
            <a:spLocks noGrp="1" noChangeArrowheads="1"/>
          </p:cNvSpPr>
          <p:nvPr>
            <p:ph type="title"/>
          </p:nvPr>
        </p:nvSpPr>
        <p:spPr>
          <a:xfrm>
            <a:off x="911822" y="1"/>
            <a:ext cx="7546378" cy="618767"/>
          </a:xfrm>
        </p:spPr>
        <p:txBody>
          <a:bodyPr rtlCol="0">
            <a:normAutofit fontScale="90000"/>
          </a:bodyPr>
          <a:lstStyle/>
          <a:p>
            <a:pPr eaLnBrk="1" fontAlgn="auto" hangingPunct="1">
              <a:spcAft>
                <a:spcPts val="0"/>
              </a:spcAft>
              <a:defRPr/>
            </a:pPr>
            <a:r>
              <a:rPr lang="en-US" sz="3600" b="1" dirty="0" smtClean="0">
                <a:ea typeface="+mj-ea"/>
                <a:cs typeface="+mj-cs"/>
              </a:rPr>
              <a:t>Communications - A </a:t>
            </a:r>
            <a:r>
              <a:rPr lang="en-US" sz="3600" b="1" dirty="0">
                <a:ea typeface="+mj-ea"/>
                <a:cs typeface="+mj-cs"/>
              </a:rPr>
              <a:t>Visual View</a:t>
            </a:r>
          </a:p>
        </p:txBody>
      </p:sp>
      <p:sp>
        <p:nvSpPr>
          <p:cNvPr id="25603" name="WordArt 1027"/>
          <p:cNvSpPr>
            <a:spLocks noChangeArrowheads="1" noChangeShapeType="1" noTextEdit="1"/>
          </p:cNvSpPr>
          <p:nvPr/>
        </p:nvSpPr>
        <p:spPr bwMode="auto">
          <a:xfrm>
            <a:off x="4953000" y="1257300"/>
            <a:ext cx="1638300" cy="381000"/>
          </a:xfrm>
          <a:prstGeom prst="rect">
            <a:avLst/>
          </a:prstGeom>
        </p:spPr>
        <p:txBody>
          <a:bodyPr wrap="none" fromWordArt="1">
            <a:prstTxWarp prst="textPlain">
              <a:avLst>
                <a:gd name="adj" fmla="val 50000"/>
              </a:avLst>
            </a:prstTxWarp>
          </a:bodyPr>
          <a:lstStyle/>
          <a:p>
            <a:pPr algn="ctr"/>
            <a:r>
              <a:rPr lang="en-US" sz="2800" b="1" kern="10" dirty="0">
                <a:ln w="9525">
                  <a:solidFill>
                    <a:schemeClr val="tx1"/>
                  </a:solidFill>
                  <a:round/>
                  <a:headEnd/>
                  <a:tailEnd/>
                </a:ln>
                <a:effectLst>
                  <a:outerShdw blurRad="63500" dist="563972" dir="14049741" sx="125000" sy="125000" algn="tl" rotWithShape="0">
                    <a:srgbClr val="C7DFD3">
                      <a:alpha val="74997"/>
                    </a:srgbClr>
                  </a:outerShdw>
                </a:effectLst>
                <a:latin typeface="Times New Roman"/>
                <a:ea typeface="Times New Roman"/>
                <a:cs typeface="Times New Roman"/>
              </a:rPr>
              <a:t>Analysis</a:t>
            </a:r>
          </a:p>
        </p:txBody>
      </p:sp>
      <p:sp>
        <p:nvSpPr>
          <p:cNvPr id="25604" name="Line 1028"/>
          <p:cNvSpPr>
            <a:spLocks noChangeShapeType="1"/>
          </p:cNvSpPr>
          <p:nvPr/>
        </p:nvSpPr>
        <p:spPr bwMode="auto">
          <a:xfrm>
            <a:off x="4953000" y="1714500"/>
            <a:ext cx="2133600" cy="120015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dirty="0"/>
          </a:p>
        </p:txBody>
      </p:sp>
      <p:sp>
        <p:nvSpPr>
          <p:cNvPr id="25605" name="WordArt 1029"/>
          <p:cNvSpPr>
            <a:spLocks noChangeArrowheads="1" noChangeShapeType="1" noTextEdit="1"/>
          </p:cNvSpPr>
          <p:nvPr/>
        </p:nvSpPr>
        <p:spPr bwMode="auto">
          <a:xfrm>
            <a:off x="7315200" y="2857500"/>
            <a:ext cx="1193800" cy="323850"/>
          </a:xfrm>
          <a:prstGeom prst="rect">
            <a:avLst/>
          </a:prstGeom>
        </p:spPr>
        <p:txBody>
          <a:bodyPr wrap="none" fromWordArt="1">
            <a:prstTxWarp prst="textPlain">
              <a:avLst>
                <a:gd name="adj" fmla="val 50000"/>
              </a:avLst>
            </a:prstTxWarp>
          </a:bodyPr>
          <a:lstStyle/>
          <a:p>
            <a:pPr algn="ctr"/>
            <a:r>
              <a:rPr lang="en-US" sz="2800" b="1" kern="10" dirty="0">
                <a:ln w="9525">
                  <a:solidFill>
                    <a:schemeClr val="tx1"/>
                  </a:solidFill>
                  <a:round/>
                  <a:headEnd/>
                  <a:tailEnd/>
                </a:ln>
                <a:effectLst>
                  <a:outerShdw blurRad="63500" dist="563972" dir="14049741" sx="125000" sy="125000" algn="tl" rotWithShape="0">
                    <a:srgbClr val="C7DFD3">
                      <a:alpha val="74997"/>
                    </a:srgbClr>
                  </a:outerShdw>
                </a:effectLst>
                <a:latin typeface="Times New Roman"/>
                <a:ea typeface="Times New Roman"/>
                <a:cs typeface="Times New Roman"/>
              </a:rPr>
              <a:t>Planning</a:t>
            </a:r>
          </a:p>
        </p:txBody>
      </p:sp>
      <p:sp>
        <p:nvSpPr>
          <p:cNvPr id="25606" name="WordArt 1030"/>
          <p:cNvSpPr>
            <a:spLocks noChangeArrowheads="1" noChangeShapeType="1" noTextEdit="1"/>
          </p:cNvSpPr>
          <p:nvPr/>
        </p:nvSpPr>
        <p:spPr bwMode="auto">
          <a:xfrm>
            <a:off x="3581400" y="3771900"/>
            <a:ext cx="2425700" cy="323850"/>
          </a:xfrm>
          <a:prstGeom prst="rect">
            <a:avLst/>
          </a:prstGeom>
        </p:spPr>
        <p:txBody>
          <a:bodyPr wrap="none" fromWordArt="1">
            <a:prstTxWarp prst="textPlain">
              <a:avLst>
                <a:gd name="adj" fmla="val 50000"/>
              </a:avLst>
            </a:prstTxWarp>
          </a:bodyPr>
          <a:lstStyle/>
          <a:p>
            <a:pPr algn="ctr"/>
            <a:r>
              <a:rPr lang="en-US" sz="2800" b="1" kern="10" dirty="0">
                <a:ln w="9525">
                  <a:solidFill>
                    <a:schemeClr val="tx1"/>
                  </a:solidFill>
                  <a:round/>
                  <a:headEnd/>
                  <a:tailEnd/>
                </a:ln>
                <a:effectLst>
                  <a:outerShdw blurRad="63500" dist="563972" dir="14049741" sx="125000" sy="125000" algn="tl" rotWithShape="0">
                    <a:srgbClr val="C7DFD3">
                      <a:alpha val="74997"/>
                    </a:srgbClr>
                  </a:outerShdw>
                </a:effectLst>
                <a:latin typeface="Times New Roman"/>
                <a:ea typeface="Times New Roman"/>
                <a:cs typeface="Times New Roman"/>
              </a:rPr>
              <a:t>Communications</a:t>
            </a:r>
          </a:p>
        </p:txBody>
      </p:sp>
      <p:sp>
        <p:nvSpPr>
          <p:cNvPr id="25607" name="Line 1031"/>
          <p:cNvSpPr>
            <a:spLocks noChangeShapeType="1"/>
          </p:cNvSpPr>
          <p:nvPr/>
        </p:nvSpPr>
        <p:spPr bwMode="auto">
          <a:xfrm flipH="1">
            <a:off x="4572000" y="3200400"/>
            <a:ext cx="2895600" cy="62865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dirty="0"/>
          </a:p>
        </p:txBody>
      </p:sp>
      <p:sp>
        <p:nvSpPr>
          <p:cNvPr id="25608" name="Line 1032"/>
          <p:cNvSpPr>
            <a:spLocks noChangeShapeType="1"/>
          </p:cNvSpPr>
          <p:nvPr/>
        </p:nvSpPr>
        <p:spPr bwMode="auto">
          <a:xfrm flipV="1">
            <a:off x="4419600" y="1714500"/>
            <a:ext cx="304800" cy="200025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dirty="0"/>
          </a:p>
        </p:txBody>
      </p:sp>
      <p:sp>
        <p:nvSpPr>
          <p:cNvPr id="25609" name="WordArt 1033"/>
          <p:cNvSpPr>
            <a:spLocks noChangeArrowheads="1" noChangeShapeType="1" noTextEdit="1"/>
          </p:cNvSpPr>
          <p:nvPr/>
        </p:nvSpPr>
        <p:spPr bwMode="auto">
          <a:xfrm>
            <a:off x="1371600" y="1657350"/>
            <a:ext cx="2743200" cy="1371600"/>
          </a:xfrm>
          <a:prstGeom prst="rect">
            <a:avLst/>
          </a:prstGeom>
        </p:spPr>
        <p:txBody>
          <a:bodyPr wrap="none" fromWordArt="1">
            <a:prstTxWarp prst="textPlain">
              <a:avLst>
                <a:gd name="adj" fmla="val 50000"/>
              </a:avLst>
            </a:prstTxWarp>
          </a:bodyPr>
          <a:lstStyle/>
          <a:p>
            <a:pPr algn="ctr"/>
            <a:r>
              <a:rPr lang="en-US" sz="2000" b="1" kern="10" dirty="0">
                <a:ln w="9525">
                  <a:solidFill>
                    <a:schemeClr val="tx1"/>
                  </a:solidFill>
                  <a:round/>
                  <a:headEnd/>
                  <a:tailEnd/>
                </a:ln>
                <a:effectLst>
                  <a:outerShdw blurRad="63500" dist="563972" dir="14049741" sx="125000" sy="125000" algn="tl" rotWithShape="0">
                    <a:srgbClr val="C7DFD3">
                      <a:alpha val="74997"/>
                    </a:srgbClr>
                  </a:outerShdw>
                </a:effectLst>
                <a:latin typeface="Times New Roman"/>
                <a:ea typeface="Times New Roman"/>
                <a:cs typeface="Times New Roman"/>
              </a:rPr>
              <a:t>Feedback</a:t>
            </a:r>
          </a:p>
          <a:p>
            <a:pPr algn="ctr"/>
            <a:r>
              <a:rPr lang="en-US" sz="2000" b="1" kern="10" dirty="0">
                <a:ln w="9525">
                  <a:solidFill>
                    <a:schemeClr val="tx1"/>
                  </a:solidFill>
                  <a:round/>
                  <a:headEnd/>
                  <a:tailEnd/>
                </a:ln>
                <a:effectLst>
                  <a:outerShdw blurRad="63500" dist="563972" dir="14049741" sx="125000" sy="125000" algn="tl" rotWithShape="0">
                    <a:srgbClr val="C7DFD3">
                      <a:alpha val="74997"/>
                    </a:srgbClr>
                  </a:outerShdw>
                </a:effectLst>
                <a:latin typeface="Times New Roman"/>
                <a:ea typeface="Times New Roman"/>
                <a:cs typeface="Times New Roman"/>
              </a:rPr>
              <a:t>Evaluation</a:t>
            </a:r>
          </a:p>
          <a:p>
            <a:pPr algn="ctr"/>
            <a:r>
              <a:rPr lang="en-US" sz="2000" b="1" kern="10" dirty="0">
                <a:ln w="9525">
                  <a:solidFill>
                    <a:schemeClr val="tx1"/>
                  </a:solidFill>
                  <a:round/>
                  <a:headEnd/>
                  <a:tailEnd/>
                </a:ln>
                <a:effectLst>
                  <a:outerShdw blurRad="63500" dist="563972" dir="14049741" sx="125000" sy="125000" algn="tl" rotWithShape="0">
                    <a:srgbClr val="C7DFD3">
                      <a:alpha val="74997"/>
                    </a:srgbClr>
                  </a:outerShdw>
                </a:effectLst>
                <a:latin typeface="Times New Roman"/>
                <a:ea typeface="Times New Roman"/>
                <a:cs typeface="Times New Roman"/>
              </a:rPr>
              <a:t>Modification</a:t>
            </a:r>
          </a:p>
        </p:txBody>
      </p:sp>
      <p:sp>
        <p:nvSpPr>
          <p:cNvPr id="25610" name="WordArt 1034"/>
          <p:cNvSpPr>
            <a:spLocks noChangeArrowheads="1" noChangeShapeType="1" noTextEdit="1"/>
          </p:cNvSpPr>
          <p:nvPr/>
        </p:nvSpPr>
        <p:spPr bwMode="auto">
          <a:xfrm>
            <a:off x="6324600" y="2000250"/>
            <a:ext cx="1993900" cy="266700"/>
          </a:xfrm>
          <a:prstGeom prst="rect">
            <a:avLst/>
          </a:prstGeom>
        </p:spPr>
        <p:txBody>
          <a:bodyPr wrap="none" fromWordArt="1">
            <a:prstTxWarp prst="textPlain">
              <a:avLst>
                <a:gd name="adj" fmla="val 50000"/>
              </a:avLst>
            </a:prstTxWarp>
          </a:bodyPr>
          <a:lstStyle/>
          <a:p>
            <a:pPr algn="ctr"/>
            <a:r>
              <a:rPr lang="en-US" sz="2800" b="1" kern="10" dirty="0">
                <a:ln w="9525">
                  <a:solidFill>
                    <a:schemeClr val="tx1"/>
                  </a:solidFill>
                  <a:round/>
                  <a:headEnd/>
                  <a:tailEnd/>
                </a:ln>
                <a:effectLst>
                  <a:outerShdw blurRad="63500" dist="563972" dir="14049741" sx="125000" sy="125000" algn="tl" rotWithShape="0">
                    <a:srgbClr val="C7DFD3">
                      <a:alpha val="74997"/>
                    </a:srgbClr>
                  </a:outerShdw>
                </a:effectLst>
                <a:latin typeface="Helvetica"/>
                <a:ea typeface="Helvetica"/>
                <a:cs typeface="Helvetica"/>
              </a:rPr>
              <a:t>Goal</a:t>
            </a:r>
            <a:r>
              <a:rPr lang="en-US" sz="2800" kern="10" dirty="0">
                <a:ln w="9525">
                  <a:solidFill>
                    <a:schemeClr val="tx1"/>
                  </a:solidFill>
                  <a:round/>
                  <a:headEnd/>
                  <a:tailEnd/>
                </a:ln>
                <a:effectLst>
                  <a:outerShdw blurRad="63500" dist="563972" dir="14049741" sx="125000" sy="125000" algn="tl" rotWithShape="0">
                    <a:srgbClr val="C7DFD3">
                      <a:alpha val="74997"/>
                    </a:srgbClr>
                  </a:outerShdw>
                </a:effectLst>
                <a:latin typeface="Helvetica"/>
                <a:ea typeface="Helvetica"/>
                <a:cs typeface="Helvetica"/>
              </a:rPr>
              <a:t> </a:t>
            </a:r>
            <a:r>
              <a:rPr lang="en-US" sz="2800" b="1" kern="10" dirty="0">
                <a:ln w="9525">
                  <a:solidFill>
                    <a:schemeClr val="tx1"/>
                  </a:solidFill>
                  <a:round/>
                  <a:headEnd/>
                  <a:tailEnd/>
                </a:ln>
                <a:effectLst>
                  <a:outerShdw blurRad="63500" dist="563972" dir="14049741" sx="125000" sy="125000" algn="tl" rotWithShape="0">
                    <a:srgbClr val="C7DFD3">
                      <a:alpha val="74997"/>
                    </a:srgbClr>
                  </a:outerShdw>
                </a:effectLst>
                <a:latin typeface="Helvetica"/>
                <a:ea typeface="Helvetica"/>
                <a:cs typeface="Helvetica"/>
              </a:rPr>
              <a:t>Setting</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503908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270038" y="0"/>
            <a:ext cx="7416762" cy="708326"/>
          </a:xfrm>
        </p:spPr>
        <p:txBody>
          <a:bodyPr>
            <a:normAutofit fontScale="90000"/>
          </a:bodyPr>
          <a:lstStyle/>
          <a:p>
            <a:r>
              <a:rPr lang="en-US" sz="3600" b="1" dirty="0" smtClean="0"/>
              <a:t>Format Your Communications Plan</a:t>
            </a:r>
            <a:endParaRPr lang="en-US" sz="3600" b="1" dirty="0"/>
          </a:p>
        </p:txBody>
      </p:sp>
      <p:sp>
        <p:nvSpPr>
          <p:cNvPr id="39939" name="Rectangle 3"/>
          <p:cNvSpPr>
            <a:spLocks noGrp="1" noChangeArrowheads="1"/>
          </p:cNvSpPr>
          <p:nvPr>
            <p:ph idx="1"/>
          </p:nvPr>
        </p:nvSpPr>
        <p:spPr>
          <a:xfrm>
            <a:off x="1498601" y="1104900"/>
            <a:ext cx="6554577" cy="3105150"/>
          </a:xfrm>
        </p:spPr>
        <p:txBody>
          <a:bodyPr/>
          <a:lstStyle/>
          <a:p>
            <a:pPr>
              <a:lnSpc>
                <a:spcPct val="90000"/>
              </a:lnSpc>
            </a:pPr>
            <a:r>
              <a:rPr lang="en-US" sz="2800" b="1" dirty="0" smtClean="0"/>
              <a:t>Objective</a:t>
            </a:r>
            <a:r>
              <a:rPr lang="en-US" sz="2800" dirty="0" smtClean="0"/>
              <a:t> </a:t>
            </a:r>
          </a:p>
          <a:p>
            <a:pPr>
              <a:lnSpc>
                <a:spcPct val="90000"/>
              </a:lnSpc>
            </a:pPr>
            <a:r>
              <a:rPr lang="en-US" sz="2800" b="1" dirty="0"/>
              <a:t>Targeted</a:t>
            </a:r>
            <a:r>
              <a:rPr lang="en-US" sz="2800" b="1" dirty="0" smtClean="0"/>
              <a:t> Audiences</a:t>
            </a:r>
            <a:endParaRPr lang="en-US" sz="2800" dirty="0" smtClean="0"/>
          </a:p>
          <a:p>
            <a:pPr>
              <a:lnSpc>
                <a:spcPct val="90000"/>
              </a:lnSpc>
            </a:pPr>
            <a:r>
              <a:rPr lang="en-US" sz="2800" b="1" dirty="0" smtClean="0"/>
              <a:t>Messages</a:t>
            </a:r>
            <a:endParaRPr lang="en-US" sz="2800" dirty="0" smtClean="0"/>
          </a:p>
          <a:p>
            <a:pPr>
              <a:lnSpc>
                <a:spcPct val="90000"/>
              </a:lnSpc>
            </a:pPr>
            <a:r>
              <a:rPr lang="en-US" sz="2800" b="1" dirty="0" smtClean="0"/>
              <a:t>Tools</a:t>
            </a:r>
            <a:endParaRPr lang="en-US" sz="2800" dirty="0" smtClean="0"/>
          </a:p>
          <a:p>
            <a:pPr>
              <a:lnSpc>
                <a:spcPct val="90000"/>
              </a:lnSpc>
            </a:pPr>
            <a:r>
              <a:rPr lang="en-US" sz="2800" b="1" dirty="0" smtClean="0"/>
              <a:t>Timeline/Calendar</a:t>
            </a:r>
            <a:endParaRPr lang="en-US" sz="2800" dirty="0" smtClean="0"/>
          </a:p>
          <a:p>
            <a:pPr>
              <a:lnSpc>
                <a:spcPct val="90000"/>
              </a:lnSpc>
            </a:pPr>
            <a:r>
              <a:rPr lang="en-US" sz="2800" b="1" dirty="0" smtClean="0"/>
              <a:t>Evaluation Matrix</a:t>
            </a:r>
          </a:p>
          <a:p>
            <a:pPr>
              <a:lnSpc>
                <a:spcPct val="90000"/>
              </a:lnSpc>
              <a:buNone/>
            </a:pPr>
            <a:endParaRPr lang="en-US" sz="2800"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379499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158409" y="127591"/>
            <a:ext cx="6649521" cy="556310"/>
          </a:xfrm>
        </p:spPr>
        <p:txBody>
          <a:bodyPr>
            <a:normAutofit fontScale="90000"/>
          </a:bodyPr>
          <a:lstStyle/>
          <a:p>
            <a:pPr eaLnBrk="1" hangingPunct="1"/>
            <a:r>
              <a:rPr lang="en-US" sz="3900" b="0" smtClean="0"/>
              <a:t>Considerations</a:t>
            </a:r>
            <a:endParaRPr lang="en-US" sz="3900" b="0" dirty="0"/>
          </a:p>
        </p:txBody>
      </p:sp>
      <p:sp>
        <p:nvSpPr>
          <p:cNvPr id="6147" name="Rectangle 3"/>
          <p:cNvSpPr>
            <a:spLocks noGrp="1" noChangeArrowheads="1"/>
          </p:cNvSpPr>
          <p:nvPr>
            <p:ph idx="1"/>
          </p:nvPr>
        </p:nvSpPr>
        <p:spPr>
          <a:xfrm>
            <a:off x="381000" y="777241"/>
            <a:ext cx="8580120" cy="3417569"/>
          </a:xfrm>
          <a:noFill/>
        </p:spPr>
        <p:txBody>
          <a:bodyPr>
            <a:normAutofit fontScale="92500" lnSpcReduction="10000"/>
          </a:bodyPr>
          <a:lstStyle/>
          <a:p>
            <a:pPr>
              <a:spcBef>
                <a:spcPct val="50000"/>
              </a:spcBef>
            </a:pPr>
            <a:r>
              <a:rPr lang="en-US" sz="2800" b="1" dirty="0" smtClean="0"/>
              <a:t>Resources</a:t>
            </a:r>
          </a:p>
          <a:p>
            <a:pPr>
              <a:spcBef>
                <a:spcPct val="50000"/>
              </a:spcBef>
            </a:pPr>
            <a:endParaRPr lang="en-US" sz="2800" b="1" dirty="0"/>
          </a:p>
          <a:p>
            <a:pPr>
              <a:spcBef>
                <a:spcPct val="50000"/>
              </a:spcBef>
            </a:pPr>
            <a:r>
              <a:rPr lang="en-US" sz="2800" b="1" dirty="0" smtClean="0"/>
              <a:t>Understanding </a:t>
            </a:r>
            <a:r>
              <a:rPr lang="en-US" sz="2800" b="1" dirty="0"/>
              <a:t>of Filters – Barriers to Achieving Your </a:t>
            </a:r>
            <a:r>
              <a:rPr lang="en-US" sz="2800" b="1" dirty="0" smtClean="0"/>
              <a:t>Goal</a:t>
            </a:r>
          </a:p>
          <a:p>
            <a:pPr>
              <a:spcBef>
                <a:spcPct val="50000"/>
              </a:spcBef>
            </a:pPr>
            <a:endParaRPr lang="en-US" sz="2800" b="1" dirty="0"/>
          </a:p>
          <a:p>
            <a:pPr>
              <a:spcBef>
                <a:spcPct val="50000"/>
              </a:spcBef>
            </a:pPr>
            <a:r>
              <a:rPr lang="en-US" sz="2800" b="1" dirty="0"/>
              <a:t>Message Delivery Vehicles – Picking the Right Tool for the Right Audience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66235189"/>
      </p:ext>
    </p:extLst>
  </p:cSld>
  <p:clrMapOvr>
    <a:masterClrMapping/>
  </p:clrMapOvr>
  <p:transition spd="slow">
    <p:pull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226618" y="0"/>
            <a:ext cx="7548322" cy="779412"/>
          </a:xfrm>
        </p:spPr>
        <p:txBody>
          <a:bodyPr>
            <a:normAutofit/>
          </a:bodyPr>
          <a:lstStyle/>
          <a:p>
            <a:pPr eaLnBrk="1" hangingPunct="1"/>
            <a:r>
              <a:rPr lang="en-US" sz="3600" b="1" dirty="0"/>
              <a:t>Responsive  </a:t>
            </a:r>
            <a:r>
              <a:rPr lang="en-US" sz="3600" b="1" dirty="0" smtClean="0"/>
              <a:t>Communication </a:t>
            </a:r>
            <a:r>
              <a:rPr lang="en-US" sz="3600" b="1" dirty="0"/>
              <a:t>Plan</a:t>
            </a:r>
          </a:p>
        </p:txBody>
      </p:sp>
      <p:sp>
        <p:nvSpPr>
          <p:cNvPr id="9219" name="Rectangle 3"/>
          <p:cNvSpPr>
            <a:spLocks noGrp="1" noChangeArrowheads="1"/>
          </p:cNvSpPr>
          <p:nvPr>
            <p:ph idx="1"/>
          </p:nvPr>
        </p:nvSpPr>
        <p:spPr>
          <a:xfrm>
            <a:off x="395862" y="779412"/>
            <a:ext cx="7833739" cy="3725912"/>
          </a:xfrm>
          <a:noFill/>
        </p:spPr>
        <p:txBody>
          <a:bodyPr>
            <a:normAutofit fontScale="92500" lnSpcReduction="10000"/>
          </a:bodyPr>
          <a:lstStyle/>
          <a:p>
            <a:pPr algn="ctr" eaLnBrk="1" hangingPunct="1">
              <a:lnSpc>
                <a:spcPct val="80000"/>
              </a:lnSpc>
              <a:spcBef>
                <a:spcPct val="50000"/>
              </a:spcBef>
              <a:buClr>
                <a:schemeClr val="accent1"/>
              </a:buClr>
              <a:buFont typeface="Wingdings" charset="2"/>
              <a:buChar char="§"/>
            </a:pPr>
            <a:r>
              <a:rPr lang="en-US" sz="4400" b="1" dirty="0" smtClean="0"/>
              <a:t>Take </a:t>
            </a:r>
            <a:r>
              <a:rPr lang="en-US" sz="4400" b="1" dirty="0"/>
              <a:t>Opportunities</a:t>
            </a:r>
            <a:r>
              <a:rPr lang="en-US" sz="3200" b="1" dirty="0"/>
              <a:t> </a:t>
            </a:r>
            <a:r>
              <a:rPr lang="en-US" sz="3200" b="1" dirty="0" smtClean="0"/>
              <a:t> </a:t>
            </a:r>
          </a:p>
          <a:p>
            <a:pPr lvl="1" algn="ctr" eaLnBrk="1" hangingPunct="1">
              <a:lnSpc>
                <a:spcPct val="80000"/>
              </a:lnSpc>
              <a:spcBef>
                <a:spcPct val="50000"/>
              </a:spcBef>
              <a:buClr>
                <a:schemeClr val="accent1"/>
              </a:buClr>
              <a:buNone/>
            </a:pPr>
            <a:r>
              <a:rPr lang="en-US" b="1" dirty="0" smtClean="0"/>
              <a:t>Breaking News</a:t>
            </a:r>
          </a:p>
          <a:p>
            <a:pPr lvl="1" algn="ctr" eaLnBrk="1" hangingPunct="1">
              <a:lnSpc>
                <a:spcPct val="80000"/>
              </a:lnSpc>
              <a:spcBef>
                <a:spcPct val="50000"/>
              </a:spcBef>
              <a:buClr>
                <a:schemeClr val="accent1"/>
              </a:buClr>
              <a:buNone/>
            </a:pPr>
            <a:r>
              <a:rPr lang="en-US" b="1" dirty="0" smtClean="0"/>
              <a:t>Federal, State </a:t>
            </a:r>
            <a:r>
              <a:rPr lang="en-US" b="1" dirty="0"/>
              <a:t>&amp; Local</a:t>
            </a:r>
            <a:r>
              <a:rPr lang="en-US" b="1" dirty="0" smtClean="0"/>
              <a:t> Issues </a:t>
            </a:r>
          </a:p>
          <a:p>
            <a:pPr lvl="1" algn="ctr" eaLnBrk="1" hangingPunct="1">
              <a:lnSpc>
                <a:spcPct val="80000"/>
              </a:lnSpc>
              <a:spcBef>
                <a:spcPct val="50000"/>
              </a:spcBef>
              <a:buClr>
                <a:schemeClr val="accent1"/>
              </a:buClr>
              <a:buNone/>
            </a:pPr>
            <a:r>
              <a:rPr lang="en-US" b="1" dirty="0" smtClean="0"/>
              <a:t>Use the Calendar/Events</a:t>
            </a:r>
          </a:p>
          <a:p>
            <a:pPr lvl="1" algn="ctr" eaLnBrk="1" hangingPunct="1">
              <a:lnSpc>
                <a:spcPct val="80000"/>
              </a:lnSpc>
              <a:spcBef>
                <a:spcPct val="50000"/>
              </a:spcBef>
              <a:buClr>
                <a:schemeClr val="accent1"/>
              </a:buClr>
              <a:buNone/>
            </a:pPr>
            <a:endParaRPr lang="en-US" sz="2100" dirty="0" smtClean="0"/>
          </a:p>
          <a:p>
            <a:pPr algn="ctr" eaLnBrk="1" hangingPunct="1">
              <a:lnSpc>
                <a:spcPct val="80000"/>
              </a:lnSpc>
              <a:spcBef>
                <a:spcPct val="50000"/>
              </a:spcBef>
              <a:buClr>
                <a:schemeClr val="accent1"/>
              </a:buClr>
              <a:buFont typeface="Wingdings" charset="2"/>
              <a:buChar char="§"/>
            </a:pPr>
            <a:r>
              <a:rPr lang="en-US" sz="4400" b="1" dirty="0" smtClean="0"/>
              <a:t>Prepare </a:t>
            </a:r>
            <a:r>
              <a:rPr lang="en-US" sz="4400" b="1" dirty="0"/>
              <a:t>for Attacks</a:t>
            </a:r>
            <a:r>
              <a:rPr lang="en-US" sz="4400" b="1" dirty="0" smtClean="0"/>
              <a:t> </a:t>
            </a:r>
          </a:p>
          <a:p>
            <a:pPr lvl="1" algn="ctr" eaLnBrk="1" hangingPunct="1">
              <a:lnSpc>
                <a:spcPct val="80000"/>
              </a:lnSpc>
              <a:spcBef>
                <a:spcPct val="50000"/>
              </a:spcBef>
              <a:buClr>
                <a:schemeClr val="accent1"/>
              </a:buClr>
              <a:buNone/>
            </a:pPr>
            <a:r>
              <a:rPr lang="en-US" b="1" dirty="0"/>
              <a:t>Self Research </a:t>
            </a:r>
          </a:p>
          <a:p>
            <a:pPr lvl="1" algn="ctr" eaLnBrk="1" hangingPunct="1">
              <a:lnSpc>
                <a:spcPct val="80000"/>
              </a:lnSpc>
              <a:spcBef>
                <a:spcPct val="50000"/>
              </a:spcBef>
              <a:buClr>
                <a:schemeClr val="accent1"/>
              </a:buClr>
              <a:buNone/>
            </a:pPr>
            <a:r>
              <a:rPr lang="en-US" b="1" dirty="0"/>
              <a:t>Response</a:t>
            </a:r>
            <a:r>
              <a:rPr lang="en-US" b="1" dirty="0" smtClean="0"/>
              <a:t> Language </a:t>
            </a:r>
            <a:endParaRPr lang="en-US" b="1" dirty="0"/>
          </a:p>
          <a:p>
            <a:pPr algn="just" eaLnBrk="1" hangingPunct="1">
              <a:lnSpc>
                <a:spcPct val="80000"/>
              </a:lnSpc>
              <a:spcBef>
                <a:spcPct val="50000"/>
              </a:spcBef>
              <a:buClr>
                <a:schemeClr val="accent1"/>
              </a:buClr>
              <a:buFont typeface="Wingdings" charset="2"/>
              <a:buChar char="v"/>
            </a:pPr>
            <a:endParaRPr lang="en-US" sz="23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7210498"/>
      </p:ext>
    </p:extLst>
  </p:cSld>
  <p:clrMapOvr>
    <a:masterClrMapping/>
  </p:clrMapOvr>
  <p:transition spd="slow">
    <p:pull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Title 1"/>
          <p:cNvSpPr>
            <a:spLocks noGrp="1"/>
          </p:cNvSpPr>
          <p:nvPr>
            <p:ph type="title"/>
          </p:nvPr>
        </p:nvSpPr>
        <p:spPr>
          <a:xfrm>
            <a:off x="3359888" y="1499191"/>
            <a:ext cx="5784112" cy="1415459"/>
          </a:xfrm>
        </p:spPr>
        <p:txBody>
          <a:bodyPr/>
          <a:lstStyle/>
          <a:p>
            <a:pPr eaLnBrk="1" hangingPunct="1"/>
            <a:r>
              <a:rPr lang="en-US" b="1">
                <a:latin typeface="Calibri" charset="0"/>
                <a:ea typeface="ＭＳ Ｐゴシック" charset="0"/>
                <a:cs typeface="ＭＳ Ｐゴシック" charset="0"/>
              </a:rPr>
              <a:t>Audiences</a:t>
            </a:r>
          </a:p>
        </p:txBody>
      </p:sp>
      <p:pic>
        <p:nvPicPr>
          <p:cNvPr id="43011" name="Picture 2"/>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371600" y="2857500"/>
            <a:ext cx="7162800" cy="1434704"/>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 uri="{91240B29-F687-4f45-9708-019B960494DF}">
              <a14:hiddenLine xmlns:mc="http://schemas.openxmlformats.org/markup-compatibility/2006" xmlns:mv="urn:schemas-microsoft-com:mac:vml" xmlns="" xmlns:a14="http://schemas.microsoft.com/office/drawing/2010/main" xmlns:p="http://schemas.openxmlformats.org/presentationml/2006/main" xmlns:r="http://schemas.openxmlformats.org/officeDocument/2006/relationships" xmlns:a="http://schemas.openxmlformats.org/drawingml/2006/main" w="9525">
                <a:solidFill>
                  <a:srgbClr val="000000"/>
                </a:solidFill>
                <a:miter lim="800000"/>
                <a:headEnd/>
                <a:tailEnd/>
              </a14:hiddenLine>
            </a:ext>
          </a:extLst>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534480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Title 1"/>
          <p:cNvSpPr>
            <a:spLocks noGrp="1"/>
          </p:cNvSpPr>
          <p:nvPr>
            <p:ph type="title"/>
          </p:nvPr>
        </p:nvSpPr>
        <p:spPr>
          <a:xfrm>
            <a:off x="914400" y="0"/>
            <a:ext cx="8229600" cy="628650"/>
          </a:xfrm>
        </p:spPr>
        <p:txBody>
          <a:bodyPr>
            <a:normAutofit fontScale="90000"/>
          </a:bodyPr>
          <a:lstStyle/>
          <a:p>
            <a:pPr eaLnBrk="1" hangingPunct="1"/>
            <a:r>
              <a:rPr lang="en-US" b="1" dirty="0" err="1" smtClean="0">
                <a:latin typeface="Calibri" charset="0"/>
                <a:ea typeface="ＭＳ Ｐゴシック" charset="0"/>
                <a:cs typeface="ＭＳ Ｐゴシック" charset="0"/>
              </a:rPr>
              <a:t>ID</a:t>
            </a:r>
            <a:r>
              <a:rPr lang="en-US" dirty="0" err="1" smtClean="0">
                <a:latin typeface="Calibri" charset="0"/>
                <a:ea typeface="ＭＳ Ｐゴシック" charset="0"/>
                <a:cs typeface="ＭＳ Ｐゴシック" charset="0"/>
              </a:rPr>
              <a:t>’</a:t>
            </a:r>
            <a:r>
              <a:rPr lang="en-US" b="1" dirty="0" err="1" smtClean="0">
                <a:latin typeface="Calibri" charset="0"/>
                <a:ea typeface="ＭＳ Ｐゴシック" charset="0"/>
                <a:cs typeface="ＭＳ Ｐゴシック" charset="0"/>
              </a:rPr>
              <a:t>ing</a:t>
            </a:r>
            <a:r>
              <a:rPr lang="en-US" b="1" dirty="0" smtClean="0">
                <a:latin typeface="Calibri" charset="0"/>
                <a:ea typeface="ＭＳ Ｐゴシック" charset="0"/>
                <a:cs typeface="ＭＳ Ｐゴシック" charset="0"/>
              </a:rPr>
              <a:t> </a:t>
            </a:r>
            <a:r>
              <a:rPr lang="en-US" b="1" dirty="0">
                <a:latin typeface="Calibri" charset="0"/>
                <a:ea typeface="ＭＳ Ｐゴシック" charset="0"/>
                <a:cs typeface="ＭＳ Ｐゴシック" charset="0"/>
              </a:rPr>
              <a:t>Audiences</a:t>
            </a:r>
          </a:p>
        </p:txBody>
      </p:sp>
      <p:sp>
        <p:nvSpPr>
          <p:cNvPr id="44035" name="Content Placeholder 2"/>
          <p:cNvSpPr>
            <a:spLocks noGrp="1"/>
          </p:cNvSpPr>
          <p:nvPr>
            <p:ph idx="1"/>
          </p:nvPr>
        </p:nvSpPr>
        <p:spPr/>
        <p:txBody>
          <a:bodyPr/>
          <a:lstStyle/>
          <a:p>
            <a:pPr eaLnBrk="1" hangingPunct="1"/>
            <a:r>
              <a:rPr lang="en-US" b="1" dirty="0">
                <a:latin typeface="Calibri" charset="0"/>
                <a:ea typeface="ＭＳ Ｐゴシック" charset="0"/>
                <a:cs typeface="ＭＳ Ｐゴシック" charset="0"/>
              </a:rPr>
              <a:t>Properly identifying and understanding the target audience is the essential elements in planning a </a:t>
            </a:r>
            <a:r>
              <a:rPr lang="en-US" b="1" dirty="0" smtClean="0">
                <a:latin typeface="Calibri" charset="0"/>
                <a:ea typeface="ＭＳ Ｐゴシック" charset="0"/>
                <a:cs typeface="ＭＳ Ｐゴシック" charset="0"/>
              </a:rPr>
              <a:t>communications program. </a:t>
            </a:r>
          </a:p>
          <a:p>
            <a:pPr eaLnBrk="1" hangingPunct="1"/>
            <a:endParaRPr lang="en-US" b="1" dirty="0">
              <a:latin typeface="Calibri" charset="0"/>
              <a:ea typeface="ＭＳ Ｐゴシック" charset="0"/>
              <a:cs typeface="ＭＳ Ｐゴシック" charset="0"/>
            </a:endParaRPr>
          </a:p>
          <a:p>
            <a:pPr eaLnBrk="1" hangingPunct="1"/>
            <a:r>
              <a:rPr lang="en-US" b="1" dirty="0">
                <a:latin typeface="Calibri" charset="0"/>
                <a:ea typeface="ＭＳ Ｐゴシック" charset="0"/>
                <a:cs typeface="ＭＳ Ｐゴシック" charset="0"/>
              </a:rPr>
              <a:t>Target audiences are best understood through </a:t>
            </a:r>
            <a:r>
              <a:rPr lang="en-US" sz="3600" b="1" dirty="0">
                <a:latin typeface="Calibri" charset="0"/>
                <a:ea typeface="ＭＳ Ｐゴシック" charset="0"/>
                <a:cs typeface="ＭＳ Ｐゴシック" charset="0"/>
              </a:rPr>
              <a:t>specific research </a:t>
            </a:r>
            <a:r>
              <a:rPr lang="en-US" b="1" dirty="0">
                <a:latin typeface="Calibri" charset="0"/>
                <a:ea typeface="ＭＳ Ｐゴシック" charset="0"/>
                <a:cs typeface="ＭＳ Ｐゴシック" charset="0"/>
              </a:rPr>
              <a:t>resulting in demographic and psychological profiles of the audiences.</a:t>
            </a:r>
          </a:p>
          <a:p>
            <a:pPr eaLnBrk="1" hangingPunct="1"/>
            <a:endParaRPr lang="en-US" b="1" dirty="0">
              <a:latin typeface="Calibri" charset="0"/>
              <a:ea typeface="ＭＳ Ｐゴシック" charset="0"/>
              <a:cs typeface="ＭＳ Ｐゴシック" charset="0"/>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085188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0"/>
            <a:ext cx="8229600" cy="628650"/>
          </a:xfrm>
        </p:spPr>
        <p:txBody>
          <a:bodyPr>
            <a:normAutofit fontScale="90000"/>
          </a:bodyPr>
          <a:lstStyle/>
          <a:p>
            <a:pPr eaLnBrk="1" hangingPunct="1"/>
            <a:r>
              <a:rPr lang="en-US" b="1" dirty="0">
                <a:latin typeface="Calibri" charset="0"/>
                <a:ea typeface="ＭＳ Ｐゴシック" charset="0"/>
                <a:cs typeface="ＭＳ Ｐゴシック" charset="0"/>
              </a:rPr>
              <a:t>Audience Questions</a:t>
            </a:r>
          </a:p>
        </p:txBody>
      </p:sp>
      <p:sp>
        <p:nvSpPr>
          <p:cNvPr id="45059" name="Content Placeholder 2"/>
          <p:cNvSpPr>
            <a:spLocks noGrp="1"/>
          </p:cNvSpPr>
          <p:nvPr>
            <p:ph idx="1"/>
          </p:nvPr>
        </p:nvSpPr>
        <p:spPr>
          <a:xfrm>
            <a:off x="1594755" y="753180"/>
            <a:ext cx="7092045" cy="3841442"/>
          </a:xfrm>
        </p:spPr>
        <p:txBody>
          <a:bodyPr/>
          <a:lstStyle/>
          <a:p>
            <a:pPr eaLnBrk="1" hangingPunct="1"/>
            <a:r>
              <a:rPr lang="en-US" b="1" dirty="0">
                <a:latin typeface="Calibri" charset="0"/>
                <a:ea typeface="ＭＳ Ｐゴシック" charset="0"/>
                <a:cs typeface="ＭＳ Ｐゴシック" charset="0"/>
              </a:rPr>
              <a:t>Who / where are they (demographics)?</a:t>
            </a:r>
          </a:p>
          <a:p>
            <a:pPr eaLnBrk="1" hangingPunct="1"/>
            <a:r>
              <a:rPr lang="en-US" b="1" dirty="0">
                <a:latin typeface="Calibri" charset="0"/>
                <a:ea typeface="ＭＳ Ｐゴシック" charset="0"/>
                <a:cs typeface="ＭＳ Ｐゴシック" charset="0"/>
              </a:rPr>
              <a:t>How do they obtain daily information?</a:t>
            </a:r>
          </a:p>
          <a:p>
            <a:pPr eaLnBrk="1" hangingPunct="1"/>
            <a:r>
              <a:rPr lang="en-US" b="1" dirty="0">
                <a:latin typeface="Calibri" charset="0"/>
                <a:ea typeface="ＭＳ Ｐゴシック" charset="0"/>
                <a:cs typeface="ＭＳ Ｐゴシック" charset="0"/>
              </a:rPr>
              <a:t>Who are their role models?</a:t>
            </a:r>
          </a:p>
          <a:p>
            <a:pPr eaLnBrk="1" hangingPunct="1"/>
            <a:r>
              <a:rPr lang="en-US" b="1" dirty="0">
                <a:latin typeface="Calibri" charset="0"/>
                <a:ea typeface="ＭＳ Ｐゴシック" charset="0"/>
                <a:cs typeface="ＭＳ Ｐゴシック" charset="0"/>
              </a:rPr>
              <a:t>What are their current perceptions, knowledge, needs, wants, preferences, and behavior in relation to the issue addressed by the campaign?</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234577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Title 1"/>
          <p:cNvSpPr>
            <a:spLocks noGrp="1"/>
          </p:cNvSpPr>
          <p:nvPr>
            <p:ph type="title"/>
          </p:nvPr>
        </p:nvSpPr>
        <p:spPr>
          <a:xfrm>
            <a:off x="914400" y="0"/>
            <a:ext cx="8229600" cy="628650"/>
          </a:xfrm>
        </p:spPr>
        <p:txBody>
          <a:bodyPr>
            <a:normAutofit fontScale="90000"/>
          </a:bodyPr>
          <a:lstStyle/>
          <a:p>
            <a:pPr eaLnBrk="1" hangingPunct="1"/>
            <a:r>
              <a:rPr lang="en-US" b="1" dirty="0">
                <a:latin typeface="Calibri" charset="0"/>
                <a:ea typeface="ＭＳ Ｐゴシック" charset="0"/>
                <a:cs typeface="ＭＳ Ｐゴシック" charset="0"/>
              </a:rPr>
              <a:t>Understanding You Audience</a:t>
            </a:r>
          </a:p>
        </p:txBody>
      </p:sp>
      <p:sp>
        <p:nvSpPr>
          <p:cNvPr id="46083" name="Content Placeholder 2"/>
          <p:cNvSpPr>
            <a:spLocks noGrp="1"/>
          </p:cNvSpPr>
          <p:nvPr>
            <p:ph idx="1"/>
          </p:nvPr>
        </p:nvSpPr>
        <p:spPr>
          <a:xfrm>
            <a:off x="753079" y="1262684"/>
            <a:ext cx="8619521" cy="3366466"/>
          </a:xfrm>
        </p:spPr>
        <p:txBody>
          <a:bodyPr/>
          <a:lstStyle/>
          <a:p>
            <a:pPr eaLnBrk="1" hangingPunct="1"/>
            <a:r>
              <a:rPr lang="en-US" sz="4400" b="1" dirty="0">
                <a:latin typeface="Calibri" charset="0"/>
                <a:ea typeface="ＭＳ Ｐゴシック" charset="0"/>
                <a:cs typeface="ＭＳ Ｐゴシック" charset="0"/>
              </a:rPr>
              <a:t>Values/What are they</a:t>
            </a:r>
          </a:p>
          <a:p>
            <a:pPr eaLnBrk="1" hangingPunct="1"/>
            <a:r>
              <a:rPr lang="en-US" sz="4400" b="1" dirty="0">
                <a:latin typeface="Calibri" charset="0"/>
                <a:ea typeface="ＭＳ Ｐゴシック" charset="0"/>
                <a:cs typeface="ＭＳ Ｐゴシック" charset="0"/>
              </a:rPr>
              <a:t>Attitudes/Positive or Negative</a:t>
            </a:r>
          </a:p>
          <a:p>
            <a:pPr eaLnBrk="1" hangingPunct="1"/>
            <a:r>
              <a:rPr lang="en-US" sz="4400" b="1" dirty="0">
                <a:latin typeface="Calibri" charset="0"/>
                <a:ea typeface="ＭＳ Ｐゴシック" charset="0"/>
                <a:cs typeface="ＭＳ Ｐゴシック" charset="0"/>
              </a:rPr>
              <a:t>Issues/What is important</a:t>
            </a:r>
          </a:p>
          <a:p>
            <a:pPr eaLnBrk="1" hangingPunct="1"/>
            <a:r>
              <a:rPr lang="en-US" sz="4400" b="1" dirty="0">
                <a:latin typeface="Calibri" charset="0"/>
                <a:ea typeface="ＭＳ Ｐゴシック" charset="0"/>
                <a:cs typeface="ＭＳ Ｐゴシック" charset="0"/>
              </a:rPr>
              <a:t>Desires/What do they want</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4686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89609"/>
            <a:ext cx="7772400" cy="1884362"/>
          </a:xfrm>
        </p:spPr>
        <p:txBody>
          <a:bodyPr>
            <a:normAutofit fontScale="90000"/>
          </a:bodyPr>
          <a:lstStyle/>
          <a:p>
            <a:r>
              <a:rPr lang="en-US" dirty="0" smtClean="0"/>
              <a:t>What tools or channels does your local use?</a:t>
            </a:r>
            <a:br>
              <a:rPr lang="en-US" dirty="0" smtClean="0"/>
            </a:br>
            <a:r>
              <a:rPr lang="en-US" dirty="0" smtClean="0"/>
              <a:t/>
            </a:r>
            <a:br>
              <a:rPr lang="en-US" dirty="0" smtClean="0"/>
            </a:br>
            <a:r>
              <a:rPr lang="en-US" dirty="0" smtClean="0"/>
              <a:t>How to you measure effectiveness?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Title 1"/>
          <p:cNvSpPr>
            <a:spLocks noGrp="1"/>
          </p:cNvSpPr>
          <p:nvPr>
            <p:ph type="title"/>
          </p:nvPr>
        </p:nvSpPr>
        <p:spPr>
          <a:xfrm>
            <a:off x="914400" y="0"/>
            <a:ext cx="8229600" cy="628650"/>
          </a:xfrm>
        </p:spPr>
        <p:txBody>
          <a:bodyPr>
            <a:normAutofit fontScale="90000"/>
          </a:bodyPr>
          <a:lstStyle/>
          <a:p>
            <a:pPr eaLnBrk="1" hangingPunct="1"/>
            <a:r>
              <a:rPr lang="en-US" b="1" dirty="0">
                <a:solidFill>
                  <a:schemeClr val="tx1"/>
                </a:solidFill>
                <a:latin typeface="Calibri" charset="0"/>
                <a:ea typeface="ＭＳ Ｐゴシック" charset="0"/>
                <a:cs typeface="ＭＳ Ｐゴシック" charset="0"/>
              </a:rPr>
              <a:t>Key Audience</a:t>
            </a:r>
          </a:p>
        </p:txBody>
      </p:sp>
      <p:sp>
        <p:nvSpPr>
          <p:cNvPr id="54275" name="Content Placeholder 2"/>
          <p:cNvSpPr>
            <a:spLocks noGrp="1"/>
          </p:cNvSpPr>
          <p:nvPr>
            <p:ph idx="1"/>
          </p:nvPr>
        </p:nvSpPr>
        <p:spPr>
          <a:xfrm>
            <a:off x="2316480" y="788670"/>
            <a:ext cx="6370320" cy="3805953"/>
          </a:xfrm>
        </p:spPr>
        <p:txBody>
          <a:bodyPr/>
          <a:lstStyle/>
          <a:p>
            <a:pPr eaLnBrk="1" hangingPunct="1"/>
            <a:endParaRPr lang="en-US" b="1" dirty="0">
              <a:latin typeface="Calibri" charset="0"/>
              <a:ea typeface="ＭＳ Ｐゴシック" charset="0"/>
              <a:cs typeface="ＭＳ Ｐゴシック" charset="0"/>
            </a:endParaRPr>
          </a:p>
          <a:p>
            <a:pPr eaLnBrk="1" hangingPunct="1"/>
            <a:r>
              <a:rPr lang="en-US" b="1" dirty="0" smtClean="0">
                <a:latin typeface="Calibri" charset="0"/>
                <a:ea typeface="ＭＳ Ｐゴシック" charset="0"/>
                <a:cs typeface="ＭＳ Ｐゴシック" charset="0"/>
              </a:rPr>
              <a:t>Employers</a:t>
            </a:r>
          </a:p>
          <a:p>
            <a:pPr eaLnBrk="1" hangingPunct="1"/>
            <a:r>
              <a:rPr lang="en-US" b="1" dirty="0" smtClean="0">
                <a:latin typeface="Calibri" charset="0"/>
                <a:ea typeface="ＭＳ Ｐゴシック" charset="0"/>
                <a:cs typeface="ＭＳ Ｐゴシック" charset="0"/>
              </a:rPr>
              <a:t>Potential Employers</a:t>
            </a:r>
          </a:p>
          <a:p>
            <a:pPr eaLnBrk="1" hangingPunct="1"/>
            <a:r>
              <a:rPr lang="en-US" b="1" dirty="0" smtClean="0">
                <a:latin typeface="Calibri" charset="0"/>
                <a:ea typeface="ＭＳ Ｐゴシック" charset="0"/>
                <a:cs typeface="ＭＳ Ｐゴシック" charset="0"/>
              </a:rPr>
              <a:t>Public/Consumers</a:t>
            </a:r>
          </a:p>
          <a:p>
            <a:r>
              <a:rPr lang="en-US" b="1" dirty="0">
                <a:latin typeface="Calibri" charset="0"/>
                <a:ea typeface="ＭＳ Ｐゴシック" charset="0"/>
                <a:cs typeface="ＭＳ Ｐゴシック" charset="0"/>
              </a:rPr>
              <a:t>Media</a:t>
            </a:r>
          </a:p>
          <a:p>
            <a:pPr eaLnBrk="1" hangingPunct="1"/>
            <a:r>
              <a:rPr lang="en-US" b="1" dirty="0" smtClean="0">
                <a:latin typeface="Calibri" charset="0"/>
                <a:ea typeface="ＭＳ Ｐゴシック" charset="0"/>
                <a:cs typeface="ＭＳ Ｐゴシック" charset="0"/>
              </a:rPr>
              <a:t>Members</a:t>
            </a:r>
          </a:p>
          <a:p>
            <a:pPr eaLnBrk="1" hangingPunct="1"/>
            <a:r>
              <a:rPr lang="en-US" b="1" dirty="0" smtClean="0">
                <a:latin typeface="Calibri" charset="0"/>
                <a:ea typeface="ＭＳ Ｐゴシック" charset="0"/>
                <a:cs typeface="ＭＳ Ｐゴシック" charset="0"/>
              </a:rPr>
              <a:t>Other Labor Unions</a:t>
            </a:r>
          </a:p>
          <a:p>
            <a:pPr eaLnBrk="1" hangingPunct="1"/>
            <a:r>
              <a:rPr lang="en-US" b="1" dirty="0" smtClean="0">
                <a:latin typeface="Calibri" charset="0"/>
                <a:ea typeface="ＭＳ Ｐゴシック" charset="0"/>
                <a:cs typeface="ＭＳ Ｐゴシック" charset="0"/>
              </a:rPr>
              <a:t>Policy Makers/Elected Leaders</a:t>
            </a:r>
            <a:endParaRPr lang="en-US" b="1" dirty="0">
              <a:latin typeface="Calibri" charset="0"/>
              <a:ea typeface="ＭＳ Ｐゴシック" charset="0"/>
              <a:cs typeface="ＭＳ Ｐゴシック" charset="0"/>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290333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TextBox 3"/>
          <p:cNvSpPr txBox="1">
            <a:spLocks noChangeArrowheads="1"/>
          </p:cNvSpPr>
          <p:nvPr/>
        </p:nvSpPr>
        <p:spPr bwMode="auto">
          <a:xfrm>
            <a:off x="762000" y="1371600"/>
            <a:ext cx="7696200" cy="830997"/>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xmlns:p="http://schemas.openxmlformats.org/presentationml/2006/main" xmlns:r="http://schemas.openxmlformats.org/officeDocument/2006/relationships" xmlns:a="http://schemas.openxmlformats.org/drawingml/2006/main">
                <a:solidFill>
                  <a:srgbClr val="FFFFFF"/>
                </a:solidFill>
              </a14:hiddenFill>
            </a:ext>
            <a:ext uri="{91240B29-F687-4f45-9708-019B960494DF}">
              <a14:hiddenLine xmlns:mc="http://schemas.openxmlformats.org/markup-compatibility/2006" xmlns:mv="urn:schemas-microsoft-com:mac:vml" xmlns="" xmlns:a14="http://schemas.microsoft.com/office/drawing/2010/main" xmlns:p="http://schemas.openxmlformats.org/presentationml/2006/main" xmlns:r="http://schemas.openxmlformats.org/officeDocument/2006/relationships" xmlns:a="http://schemas.openxmlformats.org/drawingml/2006/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4800" b="1"/>
              <a:t>Who is Our #1 Audience?</a:t>
            </a:r>
            <a:endParaRPr lang="en-US" sz="480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291321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Message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803216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655320" y="937260"/>
            <a:ext cx="8031480" cy="3785652"/>
          </a:xfrm>
          <a:prstGeom prst="rect">
            <a:avLst/>
          </a:prstGeom>
          <a:noFill/>
        </p:spPr>
        <p:txBody>
          <a:bodyPr wrap="square" rtlCol="0">
            <a:spAutoFit/>
          </a:bodyPr>
          <a:lstStyle/>
          <a:p>
            <a:r>
              <a:rPr lang="en-US" sz="4000" b="1" dirty="0" smtClean="0"/>
              <a:t>“Effective unions </a:t>
            </a:r>
            <a:r>
              <a:rPr lang="en-US" sz="4000" b="1" dirty="0"/>
              <a:t>take the time to do their research, develop their</a:t>
            </a:r>
            <a:r>
              <a:rPr lang="en-US" sz="4000" b="1" dirty="0" smtClean="0"/>
              <a:t> messages, </a:t>
            </a:r>
            <a:r>
              <a:rPr lang="en-US" sz="4000" b="1" dirty="0"/>
              <a:t>write that message into their</a:t>
            </a:r>
            <a:r>
              <a:rPr lang="en-US" sz="4000" b="1" dirty="0" smtClean="0"/>
              <a:t> plan</a:t>
            </a:r>
            <a:r>
              <a:rPr lang="en-US" sz="4000" b="1" dirty="0"/>
              <a:t>, and then base all</a:t>
            </a:r>
            <a:r>
              <a:rPr lang="en-US" sz="4000" b="1" dirty="0" smtClean="0"/>
              <a:t> communications </a:t>
            </a:r>
            <a:r>
              <a:rPr lang="en-US" sz="4000" b="1" dirty="0"/>
              <a:t>from that message</a:t>
            </a:r>
            <a:r>
              <a:rPr lang="en-US" sz="4000" b="1" dirty="0" smtClean="0"/>
              <a:t>.”</a:t>
            </a:r>
            <a:endParaRPr lang="en-US" sz="4000" b="1" dirty="0"/>
          </a:p>
        </p:txBody>
      </p:sp>
      <p:sp>
        <p:nvSpPr>
          <p:cNvPr id="3" name="TextBox 2"/>
          <p:cNvSpPr txBox="1"/>
          <p:nvPr/>
        </p:nvSpPr>
        <p:spPr>
          <a:xfrm>
            <a:off x="1898952" y="1"/>
            <a:ext cx="6289524" cy="707886"/>
          </a:xfrm>
          <a:prstGeom prst="rect">
            <a:avLst/>
          </a:prstGeom>
          <a:noFill/>
        </p:spPr>
        <p:txBody>
          <a:bodyPr wrap="square" rtlCol="0">
            <a:spAutoFit/>
          </a:bodyPr>
          <a:lstStyle/>
          <a:p>
            <a:r>
              <a:rPr lang="en-US" sz="4000" b="1" dirty="0" smtClean="0"/>
              <a:t>It’s All About Message</a:t>
            </a:r>
            <a:endParaRPr lang="en-US" sz="40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017728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0"/>
            <a:ext cx="8229600" cy="616857"/>
          </a:xfrm>
        </p:spPr>
        <p:txBody>
          <a:bodyPr>
            <a:normAutofit fontScale="90000"/>
          </a:bodyPr>
          <a:lstStyle/>
          <a:p>
            <a:r>
              <a:rPr lang="en-US" b="1" dirty="0" smtClean="0"/>
              <a:t>Message 101</a:t>
            </a:r>
            <a:endParaRPr lang="en-US" b="1" dirty="0"/>
          </a:p>
        </p:txBody>
      </p:sp>
      <p:sp>
        <p:nvSpPr>
          <p:cNvPr id="57347" name="Rectangle 3"/>
          <p:cNvSpPr>
            <a:spLocks noGrp="1" noChangeArrowheads="1"/>
          </p:cNvSpPr>
          <p:nvPr>
            <p:ph idx="1"/>
          </p:nvPr>
        </p:nvSpPr>
        <p:spPr>
          <a:xfrm>
            <a:off x="457200" y="616858"/>
            <a:ext cx="8229600" cy="3977765"/>
          </a:xfrm>
        </p:spPr>
        <p:txBody>
          <a:bodyPr/>
          <a:lstStyle/>
          <a:p>
            <a:endParaRPr lang="en-US" dirty="0" smtClean="0"/>
          </a:p>
          <a:p>
            <a:r>
              <a:rPr lang="en-US" dirty="0" smtClean="0"/>
              <a:t>“</a:t>
            </a:r>
            <a:r>
              <a:rPr lang="en-US" b="1" dirty="0" smtClean="0"/>
              <a:t>Message” is one of those words that is often used – and often misused.</a:t>
            </a:r>
          </a:p>
          <a:p>
            <a:r>
              <a:rPr lang="en-US" b="1" dirty="0" smtClean="0"/>
              <a:t>Message </a:t>
            </a:r>
            <a:r>
              <a:rPr lang="en-US" b="1" dirty="0"/>
              <a:t>is what you want your audience to </a:t>
            </a:r>
            <a:r>
              <a:rPr lang="en-US" b="1" dirty="0" smtClean="0"/>
              <a:t>remember.</a:t>
            </a:r>
          </a:p>
          <a:p>
            <a:r>
              <a:rPr lang="en-US" b="1" dirty="0"/>
              <a:t>It should be appealing, </a:t>
            </a:r>
            <a:r>
              <a:rPr lang="en-US" b="1" dirty="0" smtClean="0"/>
              <a:t>interesting, clear, concise, effective and compelling.</a:t>
            </a:r>
          </a:p>
          <a:p>
            <a:r>
              <a:rPr lang="en-US" sz="3200" b="1" dirty="0" smtClean="0"/>
              <a:t>Should always have a Call to Action!</a:t>
            </a:r>
          </a:p>
          <a:p>
            <a:pPr>
              <a:buFont typeface="Wingdings" charset="2"/>
              <a:buNone/>
            </a:pP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05175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716643"/>
          </a:xfrm>
        </p:spPr>
        <p:txBody>
          <a:bodyPr/>
          <a:lstStyle/>
          <a:p>
            <a:r>
              <a:rPr lang="en-US" b="1" dirty="0" smtClean="0">
                <a:solidFill>
                  <a:schemeClr val="tx1"/>
                </a:solidFill>
              </a:rPr>
              <a:t>What is Message</a:t>
            </a:r>
            <a:r>
              <a:rPr lang="en-US" b="1" dirty="0" smtClean="0"/>
              <a:t>?</a:t>
            </a:r>
            <a:endParaRPr lang="en-US" b="1" dirty="0"/>
          </a:p>
        </p:txBody>
      </p:sp>
      <p:sp>
        <p:nvSpPr>
          <p:cNvPr id="2" name="Content Placeholder 1"/>
          <p:cNvSpPr>
            <a:spLocks noGrp="1"/>
          </p:cNvSpPr>
          <p:nvPr>
            <p:ph idx="1"/>
          </p:nvPr>
        </p:nvSpPr>
        <p:spPr>
          <a:xfrm>
            <a:off x="656166" y="716644"/>
            <a:ext cx="8310033" cy="3788682"/>
          </a:xfrm>
        </p:spPr>
        <p:txBody>
          <a:bodyPr>
            <a:normAutofit fontScale="92500" lnSpcReduction="10000"/>
          </a:bodyPr>
          <a:lstStyle/>
          <a:p>
            <a:pPr>
              <a:buNone/>
            </a:pPr>
            <a:endParaRPr lang="en-US" dirty="0" smtClean="0"/>
          </a:p>
          <a:p>
            <a:r>
              <a:rPr lang="en-US" b="1" dirty="0" smtClean="0"/>
              <a:t>A message is a brief statement of the reason people should support your union or issue.</a:t>
            </a:r>
          </a:p>
          <a:p>
            <a:r>
              <a:rPr lang="en-US" b="1" dirty="0" smtClean="0"/>
              <a:t>It is a single substantive idea or theme that becomes the central touchstone for every communication.</a:t>
            </a:r>
          </a:p>
          <a:p>
            <a:r>
              <a:rPr lang="en-US" b="1" dirty="0" smtClean="0"/>
              <a:t>It is the primary tool used for motivating the targets.</a:t>
            </a:r>
          </a:p>
          <a:p>
            <a:r>
              <a:rPr lang="en-US" b="1" dirty="0" smtClean="0"/>
              <a:t>It is positive and proactive, value-based, and truthful.</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836903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740896" y="1360715"/>
            <a:ext cx="7212381" cy="2677656"/>
          </a:xfrm>
          <a:prstGeom prst="rect">
            <a:avLst/>
          </a:prstGeom>
          <a:noFill/>
        </p:spPr>
        <p:txBody>
          <a:bodyPr wrap="square" rtlCol="0">
            <a:spAutoFit/>
          </a:bodyPr>
          <a:lstStyle/>
          <a:p>
            <a:r>
              <a:rPr lang="en-US" sz="4000" b="1" dirty="0" smtClean="0"/>
              <a:t>Repeat your message </a:t>
            </a:r>
            <a:r>
              <a:rPr lang="en-US" sz="4000" b="1" dirty="0"/>
              <a:t>over and over and </a:t>
            </a:r>
            <a:r>
              <a:rPr lang="en-US" sz="4000" b="1" dirty="0" smtClean="0"/>
              <a:t>over -- </a:t>
            </a:r>
            <a:r>
              <a:rPr lang="en-US" sz="4000" b="1" dirty="0"/>
              <a:t>with mind-numbing regularity.</a:t>
            </a:r>
            <a:r>
              <a:rPr lang="en-US" sz="4000" b="1" dirty="0" smtClean="0"/>
              <a:t> </a:t>
            </a:r>
          </a:p>
          <a:p>
            <a:endParaRPr lang="en-US" sz="2400" dirty="0" smtClean="0"/>
          </a:p>
          <a:p>
            <a:endParaRPr lang="en-US" sz="2400" dirty="0"/>
          </a:p>
        </p:txBody>
      </p:sp>
      <p:sp>
        <p:nvSpPr>
          <p:cNvPr id="6" name="TextBox 5"/>
          <p:cNvSpPr txBox="1"/>
          <p:nvPr/>
        </p:nvSpPr>
        <p:spPr>
          <a:xfrm>
            <a:off x="1977657" y="0"/>
            <a:ext cx="6163044" cy="769441"/>
          </a:xfrm>
          <a:prstGeom prst="rect">
            <a:avLst/>
          </a:prstGeom>
          <a:noFill/>
        </p:spPr>
        <p:txBody>
          <a:bodyPr wrap="square" rtlCol="0">
            <a:spAutoFit/>
          </a:bodyPr>
          <a:lstStyle/>
          <a:p>
            <a:r>
              <a:rPr lang="en-US" sz="4400" dirty="0" smtClean="0"/>
              <a:t>Message Discipline</a:t>
            </a:r>
            <a:endParaRPr lang="en-US" sz="44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43195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a:xfrm>
            <a:off x="584792" y="0"/>
            <a:ext cx="8442250" cy="996803"/>
          </a:xfrm>
        </p:spPr>
        <p:txBody>
          <a:bodyPr>
            <a:noAutofit/>
          </a:bodyPr>
          <a:lstStyle/>
          <a:p>
            <a:pPr eaLnBrk="1" fontAlgn="auto" hangingPunct="1">
              <a:spcAft>
                <a:spcPts val="0"/>
              </a:spcAft>
              <a:defRPr/>
            </a:pPr>
            <a:r>
              <a:rPr lang="en-US" sz="3600" dirty="0" smtClean="0">
                <a:solidFill>
                  <a:schemeClr val="tx1"/>
                </a:solidFill>
                <a:ea typeface="+mj-ea"/>
                <a:cs typeface="+mj-cs"/>
              </a:rPr>
              <a:t>Don’t Ignore the Value of Your Brand</a:t>
            </a:r>
          </a:p>
        </p:txBody>
      </p:sp>
      <p:sp>
        <p:nvSpPr>
          <p:cNvPr id="21506" name="Content Placeholder 2"/>
          <p:cNvSpPr>
            <a:spLocks noGrp="1"/>
          </p:cNvSpPr>
          <p:nvPr>
            <p:ph idx="1"/>
          </p:nvPr>
        </p:nvSpPr>
        <p:spPr>
          <a:xfrm>
            <a:off x="850605" y="861238"/>
            <a:ext cx="7836195" cy="3644231"/>
          </a:xfrm>
        </p:spPr>
        <p:txBody>
          <a:bodyPr>
            <a:normAutofit/>
          </a:bodyPr>
          <a:lstStyle/>
          <a:p>
            <a:pPr eaLnBrk="1" hangingPunct="1"/>
            <a:r>
              <a:rPr lang="en-US" sz="3600" b="1" dirty="0" smtClean="0"/>
              <a:t>What is it?</a:t>
            </a:r>
          </a:p>
          <a:p>
            <a:pPr eaLnBrk="1" hangingPunct="1"/>
            <a:r>
              <a:rPr lang="en-US" sz="3600" b="1" dirty="0" smtClean="0"/>
              <a:t>Position with Public</a:t>
            </a:r>
          </a:p>
          <a:p>
            <a:pPr eaLnBrk="1" hangingPunct="1"/>
            <a:r>
              <a:rPr lang="en-US" sz="3600" b="1" dirty="0" smtClean="0"/>
              <a:t>Highlight Everything</a:t>
            </a:r>
          </a:p>
          <a:p>
            <a:pPr eaLnBrk="1" hangingPunct="1"/>
            <a:r>
              <a:rPr lang="en-US" sz="3600" b="1" dirty="0" smtClean="0"/>
              <a:t>Be Aggressive</a:t>
            </a:r>
          </a:p>
          <a:p>
            <a:pPr eaLnBrk="1" hangingPunct="1"/>
            <a:r>
              <a:rPr lang="en-US" sz="3600" b="1" dirty="0" smtClean="0"/>
              <a:t>Tell Stories</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345145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5" name="Rectangle 3"/>
          <p:cNvSpPr>
            <a:spLocks noGrp="1" noChangeArrowheads="1"/>
          </p:cNvSpPr>
          <p:nvPr>
            <p:ph type="title"/>
          </p:nvPr>
        </p:nvSpPr>
        <p:spPr>
          <a:xfrm>
            <a:off x="1892300" y="123825"/>
            <a:ext cx="6527800" cy="457200"/>
          </a:xfrm>
        </p:spPr>
        <p:txBody>
          <a:bodyPr>
            <a:normAutofit fontScale="90000"/>
          </a:bodyPr>
          <a:lstStyle/>
          <a:p>
            <a:pPr eaLnBrk="1" fontAlgn="auto" hangingPunct="1">
              <a:spcAft>
                <a:spcPts val="0"/>
              </a:spcAft>
              <a:defRPr/>
            </a:pPr>
            <a:r>
              <a:rPr lang="en-US" b="1" dirty="0" smtClean="0">
                <a:ea typeface="+mj-ea"/>
                <a:cs typeface="+mj-cs"/>
              </a:rPr>
              <a:t>Intensity </a:t>
            </a:r>
            <a:r>
              <a:rPr lang="en-US" b="1" dirty="0">
                <a:ea typeface="+mj-ea"/>
                <a:cs typeface="+mj-cs"/>
              </a:rPr>
              <a:t>Factors</a:t>
            </a:r>
          </a:p>
        </p:txBody>
      </p:sp>
      <p:sp>
        <p:nvSpPr>
          <p:cNvPr id="33794" name="Rectangle 4"/>
          <p:cNvSpPr>
            <a:spLocks noGrp="1" noChangeArrowheads="1"/>
          </p:cNvSpPr>
          <p:nvPr>
            <p:ph idx="1"/>
          </p:nvPr>
        </p:nvSpPr>
        <p:spPr>
          <a:xfrm>
            <a:off x="1435100" y="733426"/>
            <a:ext cx="6718300" cy="3895725"/>
          </a:xfrm>
        </p:spPr>
        <p:txBody>
          <a:bodyPr>
            <a:normAutofit fontScale="92500" lnSpcReduction="20000"/>
          </a:bodyPr>
          <a:lstStyle/>
          <a:p>
            <a:pPr eaLnBrk="1" hangingPunct="1">
              <a:lnSpc>
                <a:spcPct val="90000"/>
              </a:lnSpc>
            </a:pPr>
            <a:r>
              <a:rPr lang="en-US" sz="3400" b="1" dirty="0" smtClean="0"/>
              <a:t>Real People/Humanize</a:t>
            </a:r>
          </a:p>
          <a:p>
            <a:pPr eaLnBrk="1" hangingPunct="1">
              <a:lnSpc>
                <a:spcPct val="90000"/>
              </a:lnSpc>
            </a:pPr>
            <a:r>
              <a:rPr lang="en-US" sz="3400" b="1" dirty="0" smtClean="0"/>
              <a:t>Analogies/Comparison</a:t>
            </a:r>
          </a:p>
          <a:p>
            <a:pPr eaLnBrk="1" hangingPunct="1">
              <a:lnSpc>
                <a:spcPct val="90000"/>
              </a:lnSpc>
            </a:pPr>
            <a:r>
              <a:rPr lang="en-US" sz="3400" b="1" dirty="0" smtClean="0"/>
              <a:t>Statistics/Numbers</a:t>
            </a:r>
          </a:p>
          <a:p>
            <a:pPr eaLnBrk="1" hangingPunct="1">
              <a:lnSpc>
                <a:spcPct val="90000"/>
              </a:lnSpc>
            </a:pPr>
            <a:r>
              <a:rPr lang="en-US" sz="3400" b="1" dirty="0" smtClean="0"/>
              <a:t>Absolutes Statements</a:t>
            </a:r>
          </a:p>
          <a:p>
            <a:pPr eaLnBrk="1" hangingPunct="1">
              <a:lnSpc>
                <a:spcPct val="90000"/>
              </a:lnSpc>
            </a:pPr>
            <a:r>
              <a:rPr lang="en-US" sz="3400" b="1" dirty="0" smtClean="0"/>
              <a:t>Assertions</a:t>
            </a:r>
          </a:p>
          <a:p>
            <a:pPr eaLnBrk="1" hangingPunct="1">
              <a:lnSpc>
                <a:spcPct val="90000"/>
              </a:lnSpc>
            </a:pPr>
            <a:r>
              <a:rPr lang="en-US" sz="3400" b="1" dirty="0" smtClean="0"/>
              <a:t>Personal Experience</a:t>
            </a:r>
          </a:p>
          <a:p>
            <a:pPr eaLnBrk="1" hangingPunct="1">
              <a:lnSpc>
                <a:spcPct val="90000"/>
              </a:lnSpc>
            </a:pPr>
            <a:r>
              <a:rPr lang="en-US" sz="3400" b="1" dirty="0" smtClean="0"/>
              <a:t>Expert Opinion</a:t>
            </a:r>
          </a:p>
          <a:p>
            <a:pPr eaLnBrk="1" hangingPunct="1">
              <a:lnSpc>
                <a:spcPct val="90000"/>
              </a:lnSpc>
            </a:pPr>
            <a:r>
              <a:rPr lang="en-US" sz="3400" b="1" dirty="0" smtClean="0"/>
              <a:t>Colorful language</a:t>
            </a:r>
          </a:p>
          <a:p>
            <a:pPr eaLnBrk="1" hangingPunct="1">
              <a:lnSpc>
                <a:spcPct val="90000"/>
              </a:lnSpc>
            </a:pPr>
            <a:r>
              <a:rPr lang="en-US" sz="3400" b="1" dirty="0" smtClean="0"/>
              <a:t>Testimonials</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842380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0"/>
            <a:ext cx="8229600" cy="671286"/>
          </a:xfrm>
        </p:spPr>
        <p:txBody>
          <a:bodyPr>
            <a:normAutofit fontScale="90000"/>
          </a:bodyPr>
          <a:lstStyle/>
          <a:p>
            <a:pPr eaLnBrk="1" fontAlgn="auto" hangingPunct="1">
              <a:spcAft>
                <a:spcPts val="0"/>
              </a:spcAft>
              <a:defRPr/>
            </a:pPr>
            <a:r>
              <a:rPr lang="en-US" b="1" dirty="0" smtClean="0">
                <a:solidFill>
                  <a:schemeClr val="tx1"/>
                </a:solidFill>
                <a:ea typeface="+mj-ea"/>
                <a:cs typeface="+mj-cs"/>
              </a:rPr>
              <a:t>Message Motivators</a:t>
            </a:r>
          </a:p>
        </p:txBody>
      </p:sp>
      <p:sp>
        <p:nvSpPr>
          <p:cNvPr id="34818" name="Rectangle 3"/>
          <p:cNvSpPr>
            <a:spLocks noGrp="1" noChangeArrowheads="1"/>
          </p:cNvSpPr>
          <p:nvPr>
            <p:ph idx="1"/>
          </p:nvPr>
        </p:nvSpPr>
        <p:spPr>
          <a:xfrm>
            <a:off x="457201" y="1110854"/>
            <a:ext cx="4925181" cy="3483769"/>
          </a:xfrm>
        </p:spPr>
        <p:txBody>
          <a:bodyPr>
            <a:normAutofit lnSpcReduction="10000"/>
          </a:bodyPr>
          <a:lstStyle/>
          <a:p>
            <a:pPr algn="ctr" eaLnBrk="1" hangingPunct="1">
              <a:buFont typeface="Wingdings" charset="2"/>
              <a:buNone/>
            </a:pPr>
            <a:r>
              <a:rPr lang="en-US" b="1" dirty="0" smtClean="0"/>
              <a:t>Profit</a:t>
            </a:r>
          </a:p>
          <a:p>
            <a:pPr algn="ctr" eaLnBrk="1" hangingPunct="1">
              <a:buFont typeface="Wingdings" charset="2"/>
              <a:buNone/>
            </a:pPr>
            <a:r>
              <a:rPr lang="en-US" b="1" dirty="0" smtClean="0"/>
              <a:t>Pride</a:t>
            </a:r>
          </a:p>
          <a:p>
            <a:pPr algn="ctr" eaLnBrk="1" hangingPunct="1">
              <a:buFont typeface="Wingdings" charset="2"/>
              <a:buNone/>
            </a:pPr>
            <a:r>
              <a:rPr lang="en-US" b="1" dirty="0" smtClean="0"/>
              <a:t>Convenience</a:t>
            </a:r>
          </a:p>
          <a:p>
            <a:pPr algn="ctr" eaLnBrk="1" hangingPunct="1">
              <a:buFont typeface="Wingdings" charset="2"/>
              <a:buNone/>
            </a:pPr>
            <a:r>
              <a:rPr lang="en-US" b="1" dirty="0" smtClean="0"/>
              <a:t>Control</a:t>
            </a:r>
          </a:p>
          <a:p>
            <a:pPr algn="ctr" eaLnBrk="1" hangingPunct="1">
              <a:buFont typeface="Wingdings" charset="2"/>
              <a:buNone/>
            </a:pPr>
            <a:r>
              <a:rPr lang="en-US" b="1" dirty="0" smtClean="0"/>
              <a:t>Safety</a:t>
            </a:r>
          </a:p>
          <a:p>
            <a:pPr algn="ctr" eaLnBrk="1" hangingPunct="1">
              <a:buFont typeface="Wingdings" charset="2"/>
              <a:buNone/>
            </a:pPr>
            <a:r>
              <a:rPr lang="en-US" b="1" dirty="0" smtClean="0"/>
              <a:t>Sex</a:t>
            </a:r>
          </a:p>
          <a:p>
            <a:pPr algn="ctr" eaLnBrk="1" hangingPunct="1">
              <a:buFont typeface="Wingdings" charset="2"/>
              <a:buNone/>
            </a:pPr>
            <a:r>
              <a:rPr lang="en-US" b="1" dirty="0" smtClean="0"/>
              <a:t>Hope</a:t>
            </a:r>
          </a:p>
          <a:p>
            <a:pPr algn="ctr" eaLnBrk="1" hangingPunct="1">
              <a:buFont typeface="Wingdings" charset="2"/>
              <a:buNone/>
            </a:pPr>
            <a:r>
              <a:rPr lang="en-US" b="1" dirty="0" smtClean="0"/>
              <a:t>Trust</a:t>
            </a:r>
          </a:p>
        </p:txBody>
      </p:sp>
      <p:sp>
        <p:nvSpPr>
          <p:cNvPr id="34819" name="Rectangle 4"/>
          <p:cNvSpPr>
            <a:spLocks noGrp="1" noChangeArrowheads="1"/>
          </p:cNvSpPr>
          <p:nvPr>
            <p:ph sz="half" idx="4294967295"/>
          </p:nvPr>
        </p:nvSpPr>
        <p:spPr>
          <a:xfrm>
            <a:off x="5346700" y="1110853"/>
            <a:ext cx="3797300" cy="3394472"/>
          </a:xfrm>
        </p:spPr>
        <p:txBody>
          <a:bodyPr>
            <a:normAutofit/>
          </a:bodyPr>
          <a:lstStyle/>
          <a:p>
            <a:pPr algn="ctr" eaLnBrk="1" hangingPunct="1">
              <a:buFont typeface="Wingdings" charset="2"/>
              <a:buNone/>
            </a:pPr>
            <a:r>
              <a:rPr lang="en-US" b="1" dirty="0" smtClean="0"/>
              <a:t>Social Acceptance</a:t>
            </a:r>
          </a:p>
          <a:p>
            <a:pPr algn="ctr" eaLnBrk="1" hangingPunct="1">
              <a:buFont typeface="Wingdings" charset="2"/>
              <a:buNone/>
            </a:pPr>
            <a:r>
              <a:rPr lang="en-US" b="1" dirty="0" smtClean="0"/>
              <a:t>Comfort</a:t>
            </a:r>
          </a:p>
          <a:p>
            <a:pPr algn="ctr" eaLnBrk="1" hangingPunct="1">
              <a:buFont typeface="Wingdings" charset="2"/>
              <a:buNone/>
            </a:pPr>
            <a:r>
              <a:rPr lang="en-US" b="1" dirty="0" smtClean="0"/>
              <a:t>Knowledge</a:t>
            </a:r>
          </a:p>
          <a:p>
            <a:pPr algn="ctr" eaLnBrk="1" hangingPunct="1">
              <a:buFont typeface="Wingdings" charset="2"/>
              <a:buNone/>
            </a:pPr>
            <a:r>
              <a:rPr lang="en-US" b="1" dirty="0" smtClean="0"/>
              <a:t>Order</a:t>
            </a:r>
          </a:p>
          <a:p>
            <a:pPr algn="ctr" eaLnBrk="1" hangingPunct="1">
              <a:buFont typeface="Wingdings" charset="2"/>
              <a:buNone/>
            </a:pPr>
            <a:r>
              <a:rPr lang="en-US" b="1" dirty="0" smtClean="0"/>
              <a:t>Variety</a:t>
            </a:r>
          </a:p>
          <a:p>
            <a:pPr algn="ctr" eaLnBrk="1" hangingPunct="1">
              <a:buFont typeface="Wingdings" charset="2"/>
              <a:buNone/>
            </a:pPr>
            <a:r>
              <a:rPr lang="en-US" b="1" dirty="0" smtClean="0"/>
              <a:t> Fear</a:t>
            </a:r>
          </a:p>
          <a:p>
            <a:pPr algn="ctr" eaLnBrk="1" hangingPunct="1">
              <a:buFont typeface="Wingdings" charset="2"/>
              <a:buNone/>
            </a:pPr>
            <a:r>
              <a:rPr lang="en-US" b="1" dirty="0" smtClean="0"/>
              <a:t>Patriotic</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75473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1231900" y="1513417"/>
            <a:ext cx="7226300" cy="2053166"/>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What </a:t>
            </a:r>
            <a:r>
              <a:rPr lang="en-US" dirty="0"/>
              <a:t>do</a:t>
            </a:r>
            <a:r>
              <a:rPr lang="en-US" dirty="0" smtClean="0"/>
              <a:t> your members </a:t>
            </a:r>
            <a:r>
              <a:rPr lang="en-US" dirty="0"/>
              <a:t>need to know?</a:t>
            </a:r>
            <a:r>
              <a:rPr lang="en-US" dirty="0" smtClean="0"/>
              <a:t> </a:t>
            </a:r>
            <a:br>
              <a:rPr lang="en-US" dirty="0" smtClean="0"/>
            </a:br>
            <a:r>
              <a:rPr lang="en-US" dirty="0"/>
              <a:t/>
            </a:r>
            <a:br>
              <a:rPr lang="en-US" dirty="0"/>
            </a:br>
            <a:r>
              <a:rPr lang="en-US" dirty="0" smtClean="0"/>
              <a:t>What </a:t>
            </a:r>
            <a:r>
              <a:rPr lang="en-US" dirty="0"/>
              <a:t>additional things do</a:t>
            </a:r>
            <a:r>
              <a:rPr lang="en-US" dirty="0" smtClean="0"/>
              <a:t> members </a:t>
            </a:r>
            <a:r>
              <a:rPr lang="en-US" dirty="0"/>
              <a:t>want to know?</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4072"/>
          </a:xfrm>
        </p:spPr>
        <p:txBody>
          <a:bodyPr>
            <a:normAutofit fontScale="90000"/>
          </a:bodyPr>
          <a:lstStyle/>
          <a:p>
            <a:r>
              <a:rPr lang="en-US" b="1" dirty="0" smtClean="0"/>
              <a:t>Message Hierarchy</a:t>
            </a:r>
            <a:endParaRPr lang="en-US" b="1" dirty="0"/>
          </a:p>
        </p:txBody>
      </p:sp>
      <p:sp>
        <p:nvSpPr>
          <p:cNvPr id="3" name="Content Placeholder 2"/>
          <p:cNvSpPr>
            <a:spLocks noGrp="1"/>
          </p:cNvSpPr>
          <p:nvPr>
            <p:ph idx="1"/>
          </p:nvPr>
        </p:nvSpPr>
        <p:spPr>
          <a:xfrm>
            <a:off x="457200" y="907144"/>
            <a:ext cx="8229600" cy="3687479"/>
          </a:xfrm>
        </p:spPr>
        <p:txBody>
          <a:bodyPr>
            <a:normAutofit fontScale="92500" lnSpcReduction="10000"/>
          </a:bodyPr>
          <a:lstStyle/>
          <a:p>
            <a:r>
              <a:rPr lang="en-US" sz="2800" b="1" dirty="0" smtClean="0"/>
              <a:t>If you could say one thing (a single sentence) that you hope people will remember forever and repeat often. What would you say?</a:t>
            </a:r>
          </a:p>
          <a:p>
            <a:pPr>
              <a:buNone/>
            </a:pPr>
            <a:endParaRPr lang="en-US" sz="2800" b="1" dirty="0" smtClean="0"/>
          </a:p>
          <a:p>
            <a:r>
              <a:rPr lang="en-US" sz="2800" b="1" dirty="0" smtClean="0"/>
              <a:t>If you discovered you had time for a second sentence, what would you add?</a:t>
            </a:r>
          </a:p>
          <a:p>
            <a:pPr>
              <a:buNone/>
            </a:pPr>
            <a:endParaRPr lang="en-US" sz="2800" b="1" dirty="0" smtClean="0"/>
          </a:p>
          <a:p>
            <a:r>
              <a:rPr lang="en-US" sz="2800" b="1" dirty="0" smtClean="0"/>
              <a:t>For some reason – you get a chance at adding a third sentence.  What’s next. And so on…..</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670662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499810" y="0"/>
            <a:ext cx="7644190" cy="698500"/>
          </a:xfrm>
        </p:spPr>
        <p:txBody>
          <a:bodyPr>
            <a:normAutofit fontScale="90000"/>
          </a:bodyPr>
          <a:lstStyle/>
          <a:p>
            <a:r>
              <a:rPr lang="en-US" b="1" dirty="0" smtClean="0"/>
              <a:t>Message Visual</a:t>
            </a:r>
            <a:endParaRPr lang="en-US" b="1" dirty="0"/>
          </a:p>
        </p:txBody>
      </p:sp>
      <p:sp>
        <p:nvSpPr>
          <p:cNvPr id="4" name="Isosceles Triangle 3"/>
          <p:cNvSpPr/>
          <p:nvPr/>
        </p:nvSpPr>
        <p:spPr>
          <a:xfrm flipV="1">
            <a:off x="1176868" y="832625"/>
            <a:ext cx="6761237" cy="3660321"/>
          </a:xfrm>
          <a:prstGeom prst="triangle">
            <a:avLst>
              <a:gd name="adj" fmla="val 4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2128762" y="1188358"/>
            <a:ext cx="5176762" cy="646331"/>
          </a:xfrm>
          <a:prstGeom prst="rect">
            <a:avLst/>
          </a:prstGeom>
          <a:noFill/>
        </p:spPr>
        <p:txBody>
          <a:bodyPr wrap="square" rtlCol="0">
            <a:spAutoFit/>
          </a:bodyPr>
          <a:lstStyle/>
          <a:p>
            <a:pPr algn="ctr"/>
            <a:r>
              <a:rPr lang="en-US" sz="3600" b="1" dirty="0" smtClean="0"/>
              <a:t>The 5 W’s and the H</a:t>
            </a:r>
            <a:endParaRPr lang="en-US" sz="3600" b="1" dirty="0"/>
          </a:p>
        </p:txBody>
      </p:sp>
      <p:sp>
        <p:nvSpPr>
          <p:cNvPr id="6" name="TextBox 5"/>
          <p:cNvSpPr txBox="1"/>
          <p:nvPr/>
        </p:nvSpPr>
        <p:spPr>
          <a:xfrm>
            <a:off x="2565400" y="1823357"/>
            <a:ext cx="3784600" cy="1077218"/>
          </a:xfrm>
          <a:prstGeom prst="rect">
            <a:avLst/>
          </a:prstGeom>
          <a:noFill/>
        </p:spPr>
        <p:txBody>
          <a:bodyPr wrap="square" rtlCol="0">
            <a:spAutoFit/>
          </a:bodyPr>
          <a:lstStyle/>
          <a:p>
            <a:pPr algn="ctr"/>
            <a:r>
              <a:rPr lang="en-US" sz="3200" b="1" dirty="0" smtClean="0"/>
              <a:t>Important Material</a:t>
            </a:r>
            <a:endParaRPr lang="en-US" sz="3200" b="1" dirty="0"/>
          </a:p>
        </p:txBody>
      </p:sp>
      <p:sp>
        <p:nvSpPr>
          <p:cNvPr id="8" name="TextBox 7"/>
          <p:cNvSpPr txBox="1"/>
          <p:nvPr/>
        </p:nvSpPr>
        <p:spPr>
          <a:xfrm>
            <a:off x="3073400" y="3265715"/>
            <a:ext cx="3276600" cy="584776"/>
          </a:xfrm>
          <a:prstGeom prst="rect">
            <a:avLst/>
          </a:prstGeom>
          <a:noFill/>
        </p:spPr>
        <p:txBody>
          <a:bodyPr wrap="square" rtlCol="0">
            <a:spAutoFit/>
          </a:bodyPr>
          <a:lstStyle/>
          <a:p>
            <a:r>
              <a:rPr lang="en-US" sz="3200" b="1" dirty="0" smtClean="0"/>
              <a:t>Less Important</a:t>
            </a:r>
            <a:endParaRPr lang="en-US" sz="32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860869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1435395" y="205978"/>
            <a:ext cx="7251405" cy="3334664"/>
          </a:xfrm>
        </p:spPr>
        <p:txBody>
          <a:bodyPr/>
          <a:lstStyle/>
          <a:p>
            <a:r>
              <a:rPr lang="en-US" dirty="0" smtClean="0"/>
              <a:t>What are your Messages?</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819997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Growth, Strength, Prosperity</a:t>
            </a:r>
          </a:p>
          <a:p>
            <a:r>
              <a:rPr lang="en-US" dirty="0" smtClean="0"/>
              <a:t>Skills, Safety, Professionalism</a:t>
            </a:r>
          </a:p>
          <a:p>
            <a:r>
              <a:rPr lang="en-US" dirty="0" smtClean="0"/>
              <a:t>Training Trust</a:t>
            </a:r>
          </a:p>
          <a:p>
            <a:r>
              <a:rPr lang="en-US" dirty="0" smtClean="0"/>
              <a:t>Advancing Careers</a:t>
            </a:r>
          </a:p>
          <a:p>
            <a:r>
              <a:rPr lang="en-US" dirty="0" smtClean="0"/>
              <a:t>Keep People Safe and Healthy</a:t>
            </a:r>
          </a:p>
          <a:p>
            <a:r>
              <a:rPr lang="en-US" dirty="0" smtClean="0"/>
              <a:t>Giving Employers No Choice but Picking Best</a:t>
            </a:r>
          </a:p>
          <a:p>
            <a:r>
              <a:rPr lang="en-US" dirty="0" smtClean="0"/>
              <a:t>New Tools/Everywhere</a:t>
            </a:r>
          </a:p>
          <a:p>
            <a:endParaRPr lang="en-US" dirty="0" smtClean="0"/>
          </a:p>
          <a:p>
            <a:r>
              <a:rPr lang="en-US" dirty="0" smtClean="0">
                <a:hlinkClick r:id="rId2"/>
              </a:rPr>
              <a:t>http</a:t>
            </a:r>
            <a:r>
              <a:rPr lang="en-US" dirty="0">
                <a:hlinkClick r:id="rId2"/>
              </a:rPr>
              <a:t>://</a:t>
            </a:r>
            <a:r>
              <a:rPr lang="en-US" dirty="0" smtClean="0">
                <a:hlinkClick r:id="rId2"/>
              </a:rPr>
              <a:t>iatse.net</a:t>
            </a:r>
            <a:endParaRPr lang="en-US" dirty="0" smtClean="0"/>
          </a:p>
          <a:p>
            <a:r>
              <a:rPr lang="en-US" dirty="0">
                <a:hlinkClick r:id="rId3"/>
              </a:rPr>
              <a:t>http://</a:t>
            </a:r>
            <a:r>
              <a:rPr lang="en-US" dirty="0" err="1">
                <a:hlinkClick r:id="rId3"/>
              </a:rPr>
              <a:t>iatse.net</a:t>
            </a:r>
            <a:r>
              <a:rPr lang="en-US" dirty="0">
                <a:hlinkClick r:id="rId3"/>
              </a:rPr>
              <a:t>/news/</a:t>
            </a:r>
            <a:r>
              <a:rPr lang="en-US" dirty="0" err="1">
                <a:hlinkClick r:id="rId3"/>
              </a:rPr>
              <a:t>ilca</a:t>
            </a:r>
            <a:r>
              <a:rPr lang="en-US" dirty="0">
                <a:hlinkClick r:id="rId3"/>
              </a:rPr>
              <a:t>-save-the-met</a:t>
            </a:r>
            <a:endParaRPr lang="en-US" dirty="0"/>
          </a:p>
        </p:txBody>
      </p:sp>
      <p:sp>
        <p:nvSpPr>
          <p:cNvPr id="3" name="Title 2"/>
          <p:cNvSpPr>
            <a:spLocks noGrp="1"/>
          </p:cNvSpPr>
          <p:nvPr>
            <p:ph type="title"/>
          </p:nvPr>
        </p:nvSpPr>
        <p:spPr/>
        <p:txBody>
          <a:bodyPr/>
          <a:lstStyle/>
          <a:p>
            <a:pPr algn="ctr"/>
            <a:r>
              <a:rPr lang="en-US" dirty="0" smtClean="0"/>
              <a:t>Messages</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359053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marL="109728" indent="0">
              <a:buNone/>
            </a:pPr>
            <a:r>
              <a:rPr lang="en-US" dirty="0"/>
              <a:t>IATSE LOCAL UNIONS RATIFY 2015-2018 PRODUCER-IATSE BASIC AGREEMENT</a:t>
            </a:r>
          </a:p>
          <a:p>
            <a:endParaRPr lang="en-US" dirty="0"/>
          </a:p>
          <a:p>
            <a:pPr marL="109728" indent="0">
              <a:buNone/>
            </a:pPr>
            <a:r>
              <a:rPr lang="en-US" i="1" dirty="0"/>
              <a:t>Tuesday, August 25, 2015</a:t>
            </a:r>
          </a:p>
          <a:p>
            <a:pPr marL="109728" indent="0">
              <a:buNone/>
            </a:pPr>
            <a:endParaRPr lang="en-US" dirty="0" smtClean="0"/>
          </a:p>
          <a:p>
            <a:pPr marL="109728" indent="0">
              <a:buNone/>
            </a:pPr>
            <a:r>
              <a:rPr lang="en-US" b="1" dirty="0" smtClean="0"/>
              <a:t>The </a:t>
            </a:r>
            <a:r>
              <a:rPr lang="en-US" b="1" dirty="0"/>
              <a:t>13 local unions representing over 43,000 members </a:t>
            </a:r>
            <a:r>
              <a:rPr lang="en-US" dirty="0"/>
              <a:t>of the International Alliance of Theatrical Stage Employees, Moving Picture Technicians, Artists and Allied Crafts (IATSE) working in motion picture and television production have ratified the new Producer-IATSE Basic Agreement with the Alliance of Motion Picture and Television Producers (AMPTP).</a:t>
            </a:r>
          </a:p>
          <a:p>
            <a:pPr marL="109728" indent="0">
              <a:buNone/>
            </a:pPr>
            <a:endParaRPr lang="en-US" dirty="0" smtClean="0"/>
          </a:p>
          <a:p>
            <a:pPr marL="109728" indent="0">
              <a:buNone/>
            </a:pPr>
            <a:r>
              <a:rPr lang="en-US" dirty="0" smtClean="0"/>
              <a:t>“</a:t>
            </a:r>
            <a:r>
              <a:rPr lang="en-US" dirty="0"/>
              <a:t>The new contract represents significant gains and continued security for the welfare and livelihood of the members it covers,” said IATSE International President Matthew D. Loeb.</a:t>
            </a:r>
          </a:p>
          <a:p>
            <a:pPr marL="109728" indent="0">
              <a:buNone/>
            </a:pPr>
            <a:endParaRPr lang="en-US" dirty="0" smtClean="0"/>
          </a:p>
          <a:p>
            <a:pPr marL="109728" indent="0">
              <a:buNone/>
            </a:pPr>
            <a:r>
              <a:rPr lang="en-US" b="1" dirty="0" smtClean="0"/>
              <a:t>The </a:t>
            </a:r>
            <a:r>
              <a:rPr lang="en-US" b="1" dirty="0"/>
              <a:t>contract is the labor agreement between the major motion picture and television producers and the IATSE. Key provisions of the 2015-2018 Basic Agreement include annual wage and pension increases, and no cuts or increased costs to the participants of the health plan. Substantial improvements in working conditions for new media productions are also a key part of the agreement.</a:t>
            </a:r>
          </a:p>
        </p:txBody>
      </p:sp>
      <p:sp>
        <p:nvSpPr>
          <p:cNvPr id="3" name="Title 2"/>
          <p:cNvSpPr>
            <a:spLocks noGrp="1"/>
          </p:cNvSpPr>
          <p:nvPr>
            <p:ph type="title"/>
          </p:nvPr>
        </p:nvSpPr>
        <p:spPr/>
        <p:txBody>
          <a:bodyPr/>
          <a:lstStyle/>
          <a:p>
            <a:r>
              <a:rPr lang="en-US" dirty="0" smtClean="0"/>
              <a:t>Example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475842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88828"/>
            <a:ext cx="8229600" cy="3516641"/>
          </a:xfrm>
        </p:spPr>
        <p:txBody>
          <a:bodyPr>
            <a:normAutofit fontScale="40000" lnSpcReduction="20000"/>
          </a:bodyPr>
          <a:lstStyle/>
          <a:p>
            <a:pPr marL="109728" indent="0">
              <a:buNone/>
            </a:pPr>
            <a:r>
              <a:rPr lang="en-US" dirty="0"/>
              <a:t>IATSE LOCAL 461 REACHES AGREEMENT WITH FIRSTONTARIO PERFORMING ARTS CENTRE</a:t>
            </a:r>
          </a:p>
          <a:p>
            <a:endParaRPr lang="en-US" dirty="0"/>
          </a:p>
          <a:p>
            <a:pPr marL="109728" indent="0">
              <a:buNone/>
            </a:pPr>
            <a:r>
              <a:rPr lang="en-US" i="1" dirty="0"/>
              <a:t>Wednesday, August 12, </a:t>
            </a:r>
            <a:r>
              <a:rPr lang="en-US" i="1" dirty="0" smtClean="0"/>
              <a:t>2015</a:t>
            </a:r>
          </a:p>
          <a:p>
            <a:pPr marL="109728" indent="0">
              <a:buNone/>
            </a:pPr>
            <a:endParaRPr lang="en-US" i="1" dirty="0"/>
          </a:p>
          <a:p>
            <a:pPr marL="109728" indent="0">
              <a:buNone/>
            </a:pPr>
            <a:r>
              <a:rPr lang="en-US" dirty="0"/>
              <a:t>ST. CATHARINES, ON – On August 12, 2015, the first-ever agreement between IATSE Local 461 and the </a:t>
            </a:r>
            <a:r>
              <a:rPr lang="en-US" dirty="0" err="1"/>
              <a:t>FirstOntario</a:t>
            </a:r>
            <a:r>
              <a:rPr lang="en-US" dirty="0"/>
              <a:t> Performing Arts Centre was ratified.</a:t>
            </a:r>
          </a:p>
          <a:p>
            <a:pPr marL="109728" indent="0">
              <a:buNone/>
            </a:pPr>
            <a:endParaRPr lang="en-US" dirty="0" smtClean="0"/>
          </a:p>
          <a:p>
            <a:pPr marL="109728" indent="0">
              <a:buNone/>
            </a:pPr>
            <a:r>
              <a:rPr lang="en-US" b="1" dirty="0" smtClean="0"/>
              <a:t>It </a:t>
            </a:r>
            <a:r>
              <a:rPr lang="en-US" b="1" dirty="0"/>
              <a:t>was approximately five years ago that the City of St. </a:t>
            </a:r>
            <a:r>
              <a:rPr lang="en-US" b="1" dirty="0" err="1"/>
              <a:t>Catharines</a:t>
            </a:r>
            <a:r>
              <a:rPr lang="en-US" b="1" dirty="0"/>
              <a:t> began discussions on constructing a new performance venue and Brock University quickly partnered with the city on the initiative. Local 461, which represents stage crew and allied crafts in the Niagara Region, already had an agreement in place for stage workers at Brock University. Local 461 was able to expand their existing jurisdiction at Brock University to cover workers in the newly-built Centre, and work with the City to craft a deal specific to the new Centre’s specific operational needs. The members of Local 461 are looking forward to working in this beautiful new facility and contributing to the success of this new endeavor.</a:t>
            </a:r>
          </a:p>
          <a:p>
            <a:pPr marL="109728" indent="0">
              <a:buNone/>
            </a:pPr>
            <a:endParaRPr lang="en-US" dirty="0" smtClean="0"/>
          </a:p>
          <a:p>
            <a:pPr marL="109728" indent="0">
              <a:buNone/>
            </a:pPr>
            <a:r>
              <a:rPr lang="en-US" dirty="0" smtClean="0"/>
              <a:t>The </a:t>
            </a:r>
            <a:r>
              <a:rPr lang="en-US" dirty="0"/>
              <a:t>performing arts </a:t>
            </a:r>
            <a:r>
              <a:rPr lang="en-US" dirty="0" err="1"/>
              <a:t>centre</a:t>
            </a:r>
            <a:r>
              <a:rPr lang="en-US" dirty="0"/>
              <a:t> will be key to revitalizing downtown St. </a:t>
            </a:r>
            <a:r>
              <a:rPr lang="en-US" dirty="0" err="1"/>
              <a:t>Catharines</a:t>
            </a:r>
            <a:r>
              <a:rPr lang="en-US" dirty="0"/>
              <a:t> and has added an important new cultural attraction to the region. The </a:t>
            </a:r>
            <a:r>
              <a:rPr lang="en-US" dirty="0" err="1"/>
              <a:t>centre</a:t>
            </a:r>
            <a:r>
              <a:rPr lang="en-US" dirty="0"/>
              <a:t> features a 775-seat concert hall and a 210-seat dance/theatre venue. There is also a 300-seat recital hall and a 187-seat film venue, both of which will have shared access with Brock University’s Marilyn I. Walker School of Fine and Performing Arts. The </a:t>
            </a:r>
            <a:r>
              <a:rPr lang="en-US" dirty="0" err="1"/>
              <a:t>FirstOntario</a:t>
            </a:r>
            <a:r>
              <a:rPr lang="en-US" dirty="0"/>
              <a:t> Performing Arts </a:t>
            </a:r>
            <a:r>
              <a:rPr lang="en-US" dirty="0" err="1"/>
              <a:t>Centred</a:t>
            </a:r>
            <a:r>
              <a:rPr lang="en-US" dirty="0"/>
              <a:t> will open to the public on October 8 for its inaugural season.</a:t>
            </a:r>
          </a:p>
        </p:txBody>
      </p:sp>
      <p:sp>
        <p:nvSpPr>
          <p:cNvPr id="3" name="Title 2"/>
          <p:cNvSpPr>
            <a:spLocks noGrp="1"/>
          </p:cNvSpPr>
          <p:nvPr>
            <p:ph type="title"/>
          </p:nvPr>
        </p:nvSpPr>
        <p:spPr/>
        <p:txBody>
          <a:bodyPr/>
          <a:lstStyle/>
          <a:p>
            <a:r>
              <a:rPr lang="en-US" dirty="0" smtClean="0"/>
              <a:t>Example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92413412"/>
      </p:ext>
    </p:extLst>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 Are Under Attack</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895151"/>
      </p:ext>
    </p:extLst>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5582" y="653903"/>
            <a:ext cx="8041217" cy="3851566"/>
          </a:xfrm>
        </p:spPr>
        <p:txBody>
          <a:bodyPr>
            <a:normAutofit fontScale="77500" lnSpcReduction="20000"/>
          </a:bodyPr>
          <a:lstStyle/>
          <a:p>
            <a:pPr marL="0" indent="0" algn="ctr">
              <a:buNone/>
            </a:pPr>
            <a:r>
              <a:rPr lang="en-US" sz="6600" b="1" dirty="0" smtClean="0"/>
              <a:t>Selling </a:t>
            </a:r>
          </a:p>
          <a:p>
            <a:pPr marL="0" indent="0" algn="ctr">
              <a:buNone/>
            </a:pPr>
            <a:r>
              <a:rPr lang="en-US" sz="6600" b="1" dirty="0" smtClean="0"/>
              <a:t>IATSE’s </a:t>
            </a:r>
          </a:p>
          <a:p>
            <a:pPr marL="0" indent="0" algn="ctr">
              <a:buNone/>
            </a:pPr>
            <a:r>
              <a:rPr lang="en-US" sz="6600" b="1" dirty="0" smtClean="0"/>
              <a:t>Value</a:t>
            </a:r>
          </a:p>
          <a:p>
            <a:pPr marL="0" indent="0" algn="ctr">
              <a:buNone/>
            </a:pPr>
            <a:endParaRPr lang="en-US" sz="6600" b="1" dirty="0" smtClean="0"/>
          </a:p>
          <a:p>
            <a:pPr marL="0" indent="0" algn="ctr">
              <a:buNone/>
            </a:pPr>
            <a:r>
              <a:rPr lang="en-US" sz="4300" b="1" dirty="0" smtClean="0"/>
              <a:t>Tips for Your Locals to Understand</a:t>
            </a:r>
            <a:endParaRPr lang="en-US" sz="43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392733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Screen Shot 2016-01-13 at 5.54.32 PM.png">
            <a:hlinkClick r:id="rId2"/>
          </p:cNvPr>
          <p:cNvPicPr>
            <a:picLocks noChangeAspect="1"/>
          </p:cNvPicPr>
          <p:nvPr/>
        </p:nvPicPr>
        <p:blipFill>
          <a:blip r:embed="rId3"/>
          <a:stretch>
            <a:fillRect/>
          </a:stretch>
        </p:blipFill>
        <p:spPr>
          <a:xfrm>
            <a:off x="1691338" y="496887"/>
            <a:ext cx="6680609" cy="3482445"/>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955191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Screen Shot 2016-01-13 at 6.00.26 PM.png">
            <a:hlinkClick r:id="rId2"/>
          </p:cNvPr>
          <p:cNvPicPr>
            <a:picLocks noChangeAspect="1"/>
          </p:cNvPicPr>
          <p:nvPr/>
        </p:nvPicPr>
        <p:blipFill>
          <a:blip r:embed="rId3"/>
          <a:stretch>
            <a:fillRect/>
          </a:stretch>
        </p:blipFill>
        <p:spPr>
          <a:xfrm>
            <a:off x="842433" y="423333"/>
            <a:ext cx="7797800" cy="368300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798954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05978"/>
            <a:ext cx="8229600" cy="3286522"/>
          </a:xfrm>
        </p:spPr>
        <p:txBody>
          <a:bodyPr/>
          <a:lstStyle/>
          <a:p>
            <a:r>
              <a:rPr lang="en-US" dirty="0" smtClean="0"/>
              <a:t>What does the public need to know about your local and the work you do?</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Screen Shot 2016-01-13 at 6.03.28 PM.png">
            <a:hlinkClick r:id="rId2"/>
          </p:cNvPr>
          <p:cNvPicPr>
            <a:picLocks noChangeAspect="1"/>
          </p:cNvPicPr>
          <p:nvPr/>
        </p:nvPicPr>
        <p:blipFill>
          <a:blip r:embed="rId3"/>
          <a:stretch>
            <a:fillRect/>
          </a:stretch>
        </p:blipFill>
        <p:spPr>
          <a:xfrm>
            <a:off x="658283" y="709613"/>
            <a:ext cx="7721600" cy="285750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22667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Screen Shot 2016-01-13 at 6.09.11 PM.png">
            <a:hlinkClick r:id="rId2"/>
          </p:cNvPr>
          <p:cNvPicPr>
            <a:picLocks noChangeAspect="1"/>
          </p:cNvPicPr>
          <p:nvPr/>
        </p:nvPicPr>
        <p:blipFill>
          <a:blip r:embed="rId3"/>
          <a:stretch>
            <a:fillRect/>
          </a:stretch>
        </p:blipFill>
        <p:spPr>
          <a:xfrm>
            <a:off x="601133" y="452967"/>
            <a:ext cx="7962900" cy="358140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593010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999"/>
            <a:ext cx="8229600" cy="518583"/>
          </a:xfrm>
        </p:spPr>
        <p:txBody>
          <a:bodyPr>
            <a:normAutofit fontScale="90000"/>
          </a:bodyPr>
          <a:lstStyle/>
          <a:p>
            <a:r>
              <a:rPr lang="en-US" b="1" dirty="0" smtClean="0">
                <a:solidFill>
                  <a:srgbClr val="FF0000"/>
                </a:solidFill>
              </a:rPr>
              <a:t>Don’t Assume …</a:t>
            </a:r>
            <a:r>
              <a:rPr lang="en-US" dirty="0" smtClean="0">
                <a:solidFill>
                  <a:srgbClr val="EEECE1"/>
                </a:solidFill>
              </a:rPr>
              <a:t/>
            </a:r>
            <a:br>
              <a:rPr lang="en-US" dirty="0" smtClean="0">
                <a:solidFill>
                  <a:srgbClr val="EEECE1"/>
                </a:solidFill>
              </a:rPr>
            </a:br>
            <a:endParaRPr lang="en-US" dirty="0">
              <a:solidFill>
                <a:srgbClr val="EEECE1"/>
              </a:solidFill>
            </a:endParaRPr>
          </a:p>
        </p:txBody>
      </p:sp>
      <p:sp>
        <p:nvSpPr>
          <p:cNvPr id="3" name="Content Placeholder 2"/>
          <p:cNvSpPr>
            <a:spLocks noGrp="1"/>
          </p:cNvSpPr>
          <p:nvPr>
            <p:ph idx="1"/>
          </p:nvPr>
        </p:nvSpPr>
        <p:spPr>
          <a:xfrm>
            <a:off x="1605517" y="899583"/>
            <a:ext cx="7081283" cy="3695040"/>
          </a:xfrm>
        </p:spPr>
        <p:txBody>
          <a:bodyPr>
            <a:normAutofit fontScale="92500" lnSpcReduction="20000"/>
          </a:bodyPr>
          <a:lstStyle/>
          <a:p>
            <a:r>
              <a:rPr lang="en-US" b="1" dirty="0" smtClean="0"/>
              <a:t>…that </a:t>
            </a:r>
            <a:r>
              <a:rPr lang="en-US" b="1" dirty="0"/>
              <a:t>members will remain in the </a:t>
            </a:r>
            <a:r>
              <a:rPr lang="en-US" b="1" dirty="0" smtClean="0"/>
              <a:t>union and will engage </a:t>
            </a:r>
            <a:r>
              <a:rPr lang="en-US" b="1" dirty="0"/>
              <a:t>if we don’t communicate with them.</a:t>
            </a:r>
            <a:r>
              <a:rPr lang="en-US" b="1" dirty="0" smtClean="0"/>
              <a:t> </a:t>
            </a:r>
          </a:p>
          <a:p>
            <a:pPr>
              <a:buNone/>
            </a:pPr>
            <a:endParaRPr lang="en-US" b="1" dirty="0" smtClean="0"/>
          </a:p>
          <a:p>
            <a:r>
              <a:rPr lang="en-US" b="1" dirty="0" smtClean="0"/>
              <a:t>…that </a:t>
            </a:r>
            <a:r>
              <a:rPr lang="en-US" b="1" dirty="0"/>
              <a:t>just because someone</a:t>
            </a:r>
            <a:r>
              <a:rPr lang="en-US" b="1" dirty="0" smtClean="0"/>
              <a:t> doesn’t participate in the union </a:t>
            </a:r>
            <a:r>
              <a:rPr lang="en-US" b="1" dirty="0"/>
              <a:t>they would never</a:t>
            </a:r>
            <a:r>
              <a:rPr lang="en-US" b="1" dirty="0" smtClean="0"/>
              <a:t> get involved.</a:t>
            </a:r>
          </a:p>
          <a:p>
            <a:pPr>
              <a:buNone/>
            </a:pPr>
            <a:r>
              <a:rPr lang="en-US" b="1" dirty="0" smtClean="0"/>
              <a:t> </a:t>
            </a:r>
          </a:p>
          <a:p>
            <a:r>
              <a:rPr lang="en-US" b="1" dirty="0" smtClean="0"/>
              <a:t>...that </a:t>
            </a:r>
            <a:r>
              <a:rPr lang="en-US" b="1" dirty="0"/>
              <a:t>someone who never</a:t>
            </a:r>
            <a:r>
              <a:rPr lang="en-US" b="1" dirty="0" smtClean="0"/>
              <a:t> asked questions of </a:t>
            </a:r>
            <a:r>
              <a:rPr lang="en-US" b="1" dirty="0"/>
              <a:t>the union could not be persuaded to</a:t>
            </a:r>
            <a:r>
              <a:rPr lang="en-US" b="1" dirty="0" smtClean="0"/>
              <a:t> take a leadership role. </a:t>
            </a:r>
          </a:p>
          <a:p>
            <a:pPr>
              <a:buNone/>
            </a:pPr>
            <a:endParaRPr lang="en-US" b="1"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1550536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855201" y="0"/>
            <a:ext cx="6831599" cy="695610"/>
          </a:xfrm>
        </p:spPr>
        <p:txBody>
          <a:bodyPr/>
          <a:lstStyle/>
          <a:p>
            <a:r>
              <a:rPr lang="en-US" sz="3600" b="1" dirty="0" smtClean="0">
                <a:solidFill>
                  <a:srgbClr val="FF0000"/>
                </a:solidFill>
              </a:rPr>
              <a:t>Internal Communications</a:t>
            </a:r>
            <a:endParaRPr lang="en-US" sz="3600" b="1" dirty="0">
              <a:solidFill>
                <a:srgbClr val="FF0000"/>
              </a:solidFill>
            </a:endParaRPr>
          </a:p>
        </p:txBody>
      </p:sp>
      <p:sp>
        <p:nvSpPr>
          <p:cNvPr id="3" name="Content Placeholder 2"/>
          <p:cNvSpPr>
            <a:spLocks noGrp="1"/>
          </p:cNvSpPr>
          <p:nvPr>
            <p:ph idx="1"/>
          </p:nvPr>
        </p:nvSpPr>
        <p:spPr>
          <a:xfrm>
            <a:off x="1855200" y="589360"/>
            <a:ext cx="7288800" cy="4312015"/>
          </a:xfrm>
        </p:spPr>
        <p:txBody>
          <a:bodyPr>
            <a:normAutofit fontScale="92500" lnSpcReduction="10000"/>
          </a:bodyPr>
          <a:lstStyle/>
          <a:p>
            <a:pPr>
              <a:buNone/>
            </a:pPr>
            <a:endParaRPr lang="en-US" dirty="0" smtClean="0"/>
          </a:p>
          <a:p>
            <a:r>
              <a:rPr lang="en-US" b="1" dirty="0" smtClean="0"/>
              <a:t>Boosts morale, helps create happier members who are more productive, and allows leadership to develop ambassadors for the union.</a:t>
            </a:r>
          </a:p>
          <a:p>
            <a:pPr>
              <a:buNone/>
            </a:pPr>
            <a:endParaRPr lang="en-US" b="1" dirty="0" smtClean="0"/>
          </a:p>
          <a:p>
            <a:r>
              <a:rPr lang="en-US" b="1" dirty="0" smtClean="0"/>
              <a:t>Most victories for unions are because of rank-and-file participation. </a:t>
            </a:r>
          </a:p>
          <a:p>
            <a:pPr>
              <a:buNone/>
            </a:pPr>
            <a:endParaRPr lang="en-US" b="1" dirty="0" smtClean="0"/>
          </a:p>
          <a:p>
            <a:r>
              <a:rPr lang="en-US" b="1" dirty="0" smtClean="0"/>
              <a:t>The recipe for a strong, successful union is membership involvement. </a:t>
            </a:r>
          </a:p>
          <a:p>
            <a:endParaRPr lang="en-US" dirty="0" smtClean="0"/>
          </a:p>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801249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Title 3"/>
          <p:cNvSpPr>
            <a:spLocks noGrp="1"/>
          </p:cNvSpPr>
          <p:nvPr>
            <p:ph type="ctrTitle"/>
          </p:nvPr>
        </p:nvSpPr>
        <p:spPr>
          <a:xfrm>
            <a:off x="656167" y="257175"/>
            <a:ext cx="7802033" cy="3102187"/>
          </a:xfrm>
        </p:spPr>
        <p:txBody>
          <a:bodyPr>
            <a:normAutofit fontScale="90000"/>
          </a:bodyPr>
          <a:lstStyle/>
          <a:p>
            <a:r>
              <a:rPr lang="en-US" sz="4000" b="1" dirty="0">
                <a:latin typeface="Calibri" charset="0"/>
                <a:ea typeface="ＭＳ Ｐゴシック" charset="0"/>
                <a:cs typeface="ＭＳ Ｐゴシック" charset="0"/>
              </a:rPr>
              <a:t/>
            </a:r>
            <a:br>
              <a:rPr lang="en-US" sz="4000" b="1" dirty="0">
                <a:latin typeface="Calibri" charset="0"/>
                <a:ea typeface="ＭＳ Ｐゴシック" charset="0"/>
                <a:cs typeface="ＭＳ Ｐゴシック" charset="0"/>
              </a:rPr>
            </a:br>
            <a:r>
              <a:rPr lang="en-US" sz="4000" b="1" dirty="0">
                <a:latin typeface="Calibri" charset="0"/>
                <a:ea typeface="ＭＳ Ｐゴシック" charset="0"/>
                <a:cs typeface="ＭＳ Ｐゴシック" charset="0"/>
              </a:rPr>
              <a:t>All union activities should be well-publicized. No union member should be allowed the excuse of, </a:t>
            </a:r>
            <a:r>
              <a:rPr lang="ja-JP" altLang="en-US" sz="4000" b="1" dirty="0">
                <a:latin typeface="Calibri" charset="0"/>
                <a:ea typeface="ＭＳ Ｐゴシック" charset="0"/>
                <a:cs typeface="ＭＳ Ｐゴシック" charset="0"/>
              </a:rPr>
              <a:t>“</a:t>
            </a:r>
            <a:r>
              <a:rPr lang="en-US" sz="4000" b="1" dirty="0">
                <a:latin typeface="Calibri" charset="0"/>
                <a:ea typeface="ＭＳ Ｐゴシック" charset="0"/>
                <a:cs typeface="ＭＳ Ｐゴシック" charset="0"/>
              </a:rPr>
              <a:t>I </a:t>
            </a:r>
            <a:r>
              <a:rPr lang="en-US" sz="4000" b="1" dirty="0" smtClean="0">
                <a:latin typeface="Calibri" charset="0"/>
                <a:ea typeface="ＭＳ Ｐゴシック" charset="0"/>
                <a:cs typeface="ＭＳ Ｐゴシック" charset="0"/>
              </a:rPr>
              <a:t>didn’t </a:t>
            </a:r>
            <a:r>
              <a:rPr lang="en-US" sz="4000" b="1" dirty="0">
                <a:latin typeface="Calibri" charset="0"/>
                <a:ea typeface="ＭＳ Ｐゴシック" charset="0"/>
                <a:cs typeface="ＭＳ Ｐゴシック" charset="0"/>
              </a:rPr>
              <a:t>hear or see a word about it.</a:t>
            </a:r>
            <a:r>
              <a:rPr lang="ja-JP" altLang="en-US" sz="4000" b="1" dirty="0">
                <a:latin typeface="Calibri" charset="0"/>
                <a:ea typeface="ＭＳ Ｐゴシック" charset="0"/>
                <a:cs typeface="ＭＳ Ｐゴシック" charset="0"/>
              </a:rPr>
              <a:t>”</a:t>
            </a:r>
            <a:r>
              <a:rPr lang="en-US" sz="4000" b="1" dirty="0">
                <a:latin typeface="Calibri" charset="0"/>
                <a:ea typeface="ＭＳ Ｐゴシック" charset="0"/>
                <a:cs typeface="ＭＳ Ｐゴシック" charset="0"/>
              </a:rPr>
              <a:t> </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500030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14450"/>
            <a:ext cx="7772400" cy="2019299"/>
          </a:xfrm>
        </p:spPr>
        <p:txBody>
          <a:bodyPr>
            <a:normAutofit fontScale="90000"/>
          </a:bodyPr>
          <a:lstStyle/>
          <a:p>
            <a:r>
              <a:rPr lang="en-US" dirty="0" smtClean="0"/>
              <a:t>“I communicate, </a:t>
            </a:r>
            <a:r>
              <a:rPr lang="en-US" dirty="0"/>
              <a:t>b</a:t>
            </a:r>
            <a:r>
              <a:rPr lang="en-US" dirty="0" smtClean="0"/>
              <a:t>ut the </a:t>
            </a:r>
            <a:r>
              <a:rPr lang="en-US" dirty="0"/>
              <a:t>m</a:t>
            </a:r>
            <a:r>
              <a:rPr lang="en-US" dirty="0" smtClean="0"/>
              <a:t>embers </a:t>
            </a:r>
            <a:r>
              <a:rPr lang="en-US" dirty="0"/>
              <a:t>d</a:t>
            </a:r>
            <a:r>
              <a:rPr lang="en-US" dirty="0" smtClean="0"/>
              <a:t>on’t pay attention…they don’t care.”</a:t>
            </a:r>
            <a:br>
              <a:rPr lang="en-US" dirty="0" smtClean="0"/>
            </a:br>
            <a:r>
              <a:rPr lang="en-US" dirty="0"/>
              <a:t/>
            </a:r>
            <a:br>
              <a:rPr lang="en-US" dirty="0"/>
            </a:br>
            <a:r>
              <a:rPr lang="en-US" sz="2400" dirty="0" smtClean="0"/>
              <a:t>local union president</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16266761"/>
      </p:ext>
    </p:extLst>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1297172" y="205978"/>
            <a:ext cx="7389628" cy="3605794"/>
          </a:xfrm>
        </p:spPr>
        <p:txBody>
          <a:bodyPr/>
          <a:lstStyle/>
          <a:p>
            <a:r>
              <a:rPr lang="en-US" dirty="0" smtClean="0"/>
              <a:t>What are your dues?</a:t>
            </a:r>
            <a:br>
              <a:rPr lang="en-US" dirty="0" smtClean="0"/>
            </a:br>
            <a:r>
              <a:rPr lang="en-US" dirty="0"/>
              <a:t/>
            </a:r>
            <a:br>
              <a:rPr lang="en-US" dirty="0"/>
            </a:br>
            <a:r>
              <a:rPr lang="en-US" dirty="0" smtClean="0"/>
              <a:t>What are you selling?</a:t>
            </a:r>
            <a:br>
              <a:rPr lang="en-US" dirty="0" smtClean="0"/>
            </a:br>
            <a:r>
              <a:rPr lang="en-US" dirty="0" smtClean="0"/>
              <a:t/>
            </a:r>
            <a:br>
              <a:rPr lang="en-US" dirty="0" smtClean="0"/>
            </a:br>
            <a:r>
              <a:rPr lang="en-US" dirty="0" smtClean="0"/>
              <a:t>What is the value?</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28966950"/>
      </p:ext>
    </p:extLst>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55515" y="0"/>
            <a:ext cx="8229600" cy="663505"/>
          </a:xfrm>
        </p:spPr>
        <p:txBody>
          <a:bodyPr>
            <a:normAutofit fontScale="90000"/>
          </a:bodyPr>
          <a:lstStyle/>
          <a:p>
            <a:r>
              <a:rPr lang="en-US" b="1" dirty="0" smtClean="0">
                <a:solidFill>
                  <a:srgbClr val="FF0000"/>
                </a:solidFill>
              </a:rPr>
              <a:t>The Current Situation </a:t>
            </a:r>
            <a:endParaRPr lang="en-US" b="1" dirty="0">
              <a:solidFill>
                <a:srgbClr val="FF0000"/>
              </a:solidFill>
            </a:endParaRPr>
          </a:p>
        </p:txBody>
      </p:sp>
      <p:sp>
        <p:nvSpPr>
          <p:cNvPr id="3" name="Content Placeholder 2"/>
          <p:cNvSpPr>
            <a:spLocks noGrp="1"/>
          </p:cNvSpPr>
          <p:nvPr>
            <p:ph idx="1"/>
          </p:nvPr>
        </p:nvSpPr>
        <p:spPr>
          <a:xfrm>
            <a:off x="1783847" y="791926"/>
            <a:ext cx="6902952" cy="4152255"/>
          </a:xfrm>
        </p:spPr>
        <p:txBody>
          <a:bodyPr>
            <a:normAutofit/>
          </a:bodyPr>
          <a:lstStyle/>
          <a:p>
            <a:r>
              <a:rPr lang="en-US" b="1" dirty="0"/>
              <a:t>A considerable amount of work the union does is not visible.</a:t>
            </a:r>
            <a:r>
              <a:rPr lang="en-US" dirty="0" smtClean="0"/>
              <a:t> </a:t>
            </a:r>
          </a:p>
          <a:p>
            <a:pPr>
              <a:buNone/>
            </a:pPr>
            <a:endParaRPr lang="en-US" dirty="0" smtClean="0"/>
          </a:p>
          <a:p>
            <a:r>
              <a:rPr lang="en-US" b="1" dirty="0"/>
              <a:t>Most members don’t attend union meetings</a:t>
            </a:r>
            <a:r>
              <a:rPr lang="en-US" b="1" dirty="0" smtClean="0"/>
              <a:t>.</a:t>
            </a:r>
          </a:p>
          <a:p>
            <a:pPr>
              <a:buNone/>
            </a:pPr>
            <a:endParaRPr lang="en-US" b="1" dirty="0" smtClean="0"/>
          </a:p>
          <a:p>
            <a:r>
              <a:rPr lang="en-US" b="1" dirty="0" smtClean="0"/>
              <a:t>The workplace is </a:t>
            </a:r>
            <a:r>
              <a:rPr lang="en-US" b="1" dirty="0"/>
              <a:t>a breeding ground for </a:t>
            </a:r>
            <a:r>
              <a:rPr lang="en-US" b="1" dirty="0" smtClean="0"/>
              <a:t>rumors.</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529102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5662" y="1354027"/>
            <a:ext cx="7261139" cy="3240597"/>
          </a:xfrm>
        </p:spPr>
        <p:txBody>
          <a:bodyPr>
            <a:normAutofit/>
          </a:bodyPr>
          <a:lstStyle/>
          <a:p>
            <a:pPr marL="0" indent="0">
              <a:buNone/>
            </a:pPr>
            <a:r>
              <a:rPr lang="en-US" b="1" dirty="0"/>
              <a:t>More than 80 percent </a:t>
            </a:r>
            <a:r>
              <a:rPr lang="en-US" b="1" dirty="0" smtClean="0"/>
              <a:t>of voters said </a:t>
            </a:r>
            <a:r>
              <a:rPr lang="en-US" b="1" dirty="0"/>
              <a:t>that "working people" have too little influence, but only 20 percent said "labor unions" </a:t>
            </a:r>
            <a:r>
              <a:rPr lang="en-US" b="1" dirty="0" smtClean="0"/>
              <a:t>do.</a:t>
            </a:r>
          </a:p>
          <a:p>
            <a:pPr marL="0" indent="0">
              <a:buNone/>
            </a:pPr>
            <a:endParaRPr lang="en-US" b="1" dirty="0" smtClean="0"/>
          </a:p>
          <a:p>
            <a:pPr marL="0" indent="0">
              <a:buNone/>
            </a:pPr>
            <a:endParaRPr lang="en-US" b="1"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6176115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1408" y="1200151"/>
            <a:ext cx="7105393" cy="3394472"/>
          </a:xfrm>
        </p:spPr>
        <p:txBody>
          <a:bodyPr>
            <a:normAutofit/>
          </a:bodyPr>
          <a:lstStyle/>
          <a:p>
            <a:pPr marL="0" indent="0">
              <a:buNone/>
            </a:pPr>
            <a:r>
              <a:rPr lang="en-US" b="1" dirty="0"/>
              <a:t>By 2 1/2 to 1, voters said that unions care only about their own members, not about the interests of working people </a:t>
            </a:r>
            <a:r>
              <a:rPr lang="en-US" b="1" dirty="0" smtClean="0"/>
              <a:t>generally.</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74613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941917" y="529166"/>
            <a:ext cx="6275917" cy="3206750"/>
          </a:xfrm>
        </p:spPr>
        <p:txBody>
          <a:bodyPr>
            <a:normAutofit fontScale="90000"/>
          </a:bodyPr>
          <a:lstStyle/>
          <a:p>
            <a:r>
              <a:rPr lang="en-US" dirty="0" smtClean="0"/>
              <a:t/>
            </a:r>
            <a:br>
              <a:rPr lang="en-US" dirty="0" smtClean="0"/>
            </a:br>
            <a:r>
              <a:rPr lang="en-US" dirty="0" smtClean="0"/>
              <a:t>What needs improvement in your communications?</a:t>
            </a:r>
            <a:br>
              <a:rPr lang="en-US" dirty="0" smtClean="0"/>
            </a:br>
            <a:r>
              <a:rPr lang="en-US" dirty="0"/>
              <a:t/>
            </a:r>
            <a:br>
              <a:rPr lang="en-US" dirty="0"/>
            </a:b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2022320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1014" y="1200151"/>
            <a:ext cx="6865787" cy="3394472"/>
          </a:xfrm>
        </p:spPr>
        <p:txBody>
          <a:bodyPr>
            <a:normAutofit/>
          </a:bodyPr>
          <a:lstStyle/>
          <a:p>
            <a:pPr marL="0" indent="0">
              <a:buNone/>
            </a:pPr>
            <a:r>
              <a:rPr lang="en-US" b="1" dirty="0"/>
              <a:t>Asked who makes decisions in unions, more people </a:t>
            </a:r>
            <a:r>
              <a:rPr lang="en-US" b="1" dirty="0" smtClean="0"/>
              <a:t>say "the union" </a:t>
            </a:r>
            <a:r>
              <a:rPr lang="en-US" b="1" dirty="0"/>
              <a:t>does than said that "the members" </a:t>
            </a:r>
            <a:r>
              <a:rPr lang="en-US" b="1" dirty="0" smtClean="0"/>
              <a:t>do.</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2524597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2234" y="414670"/>
            <a:ext cx="7304567" cy="4179953"/>
          </a:xfrm>
        </p:spPr>
        <p:txBody>
          <a:bodyPr>
            <a:normAutofit fontScale="92500" lnSpcReduction="10000"/>
          </a:bodyPr>
          <a:lstStyle/>
          <a:p>
            <a:pPr marL="0" indent="0">
              <a:buNone/>
            </a:pPr>
            <a:r>
              <a:rPr lang="en-US" b="1" dirty="0" smtClean="0"/>
              <a:t>A majority of workers said </a:t>
            </a:r>
            <a:r>
              <a:rPr lang="en-US" b="1" dirty="0"/>
              <a:t>they would vote for an "employee association."  </a:t>
            </a:r>
            <a:endParaRPr lang="en-US" b="1" dirty="0" smtClean="0"/>
          </a:p>
          <a:p>
            <a:pPr marL="0" indent="0">
              <a:buNone/>
            </a:pPr>
            <a:endParaRPr lang="en-US" b="1" dirty="0"/>
          </a:p>
          <a:p>
            <a:pPr marL="0" indent="0">
              <a:buNone/>
            </a:pPr>
            <a:r>
              <a:rPr lang="en-US" b="1" dirty="0" smtClean="0"/>
              <a:t>In </a:t>
            </a:r>
            <a:r>
              <a:rPr lang="en-US" b="1" dirty="0"/>
              <a:t>focus groups, nonunion working people explained the distinction: many see a "union" as an outside institution that has its own agenda and thrives on conflict, while an "employee association" would be controlled by workers themselves and would be focused on resolving problems rather than creating </a:t>
            </a:r>
            <a:r>
              <a:rPr lang="en-US" b="1" dirty="0" smtClean="0"/>
              <a:t>them.</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1520918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a:xfrm>
            <a:off x="457200" y="574158"/>
            <a:ext cx="8420100" cy="3373179"/>
          </a:xfrm>
        </p:spPr>
        <p:txBody>
          <a:bodyPr>
            <a:noAutofit/>
          </a:bodyPr>
          <a:lstStyle/>
          <a:p>
            <a:r>
              <a:rPr lang="en-US" sz="4400" b="1" dirty="0"/>
              <a:t>Most union </a:t>
            </a:r>
            <a:r>
              <a:rPr lang="en-US" sz="4400" b="1" smtClean="0"/>
              <a:t>communication aggravates </a:t>
            </a:r>
            <a:r>
              <a:rPr lang="en-US" sz="4400" b="1" dirty="0"/>
              <a:t>labor's top-down, special interest image, instead of combating it</a:t>
            </a:r>
            <a:r>
              <a:rPr lang="en-US" b="1" dirty="0"/>
              <a:t>.  </a:t>
            </a:r>
            <a:r>
              <a:rPr lang="en-US" b="1" dirty="0" smtClean="0"/>
              <a:t/>
            </a:r>
            <a:br>
              <a:rPr lang="en-US" b="1" dirty="0" smtClean="0"/>
            </a:br>
            <a:r>
              <a:rPr lang="en-US" sz="2400" b="1" dirty="0" smtClean="0"/>
              <a:t/>
            </a:r>
            <a:br>
              <a:rPr lang="en-US" sz="2400" b="1" dirty="0" smtClean="0"/>
            </a:br>
            <a:endParaRPr lang="en-US" sz="24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564915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1" y="582133"/>
            <a:ext cx="5475767" cy="2687378"/>
          </a:xfrm>
        </p:spPr>
        <p:txBody>
          <a:bodyPr>
            <a:normAutofit/>
          </a:bodyPr>
          <a:lstStyle/>
          <a:p>
            <a:r>
              <a:rPr lang="en-US" b="1" dirty="0" smtClean="0"/>
              <a:t>The Union </a:t>
            </a:r>
            <a:br>
              <a:rPr lang="en-US" b="1" dirty="0" smtClean="0"/>
            </a:br>
            <a:r>
              <a:rPr lang="en-US" dirty="0" smtClean="0"/>
              <a:t>The Membership</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487037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814917" y="285751"/>
            <a:ext cx="8011583" cy="3545416"/>
          </a:xfrm>
        </p:spPr>
        <p:txBody>
          <a:bodyPr>
            <a:normAutofit fontScale="90000"/>
          </a:bodyPr>
          <a:lstStyle/>
          <a:p>
            <a:pPr algn="l"/>
            <a:r>
              <a:rPr lang="en-US" b="1" dirty="0" smtClean="0"/>
              <a:t>Most unions' efforts to communicate with members fail to apply the research about what members want &amp; respond to. </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798954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a:xfrm>
            <a:off x="1171223" y="635001"/>
            <a:ext cx="7628467" cy="3584221"/>
          </a:xfrm>
        </p:spPr>
        <p:txBody>
          <a:bodyPr>
            <a:normAutofit fontScale="90000"/>
          </a:bodyPr>
          <a:lstStyle/>
          <a:p>
            <a:r>
              <a:rPr lang="en-US" sz="3600" b="1" dirty="0"/>
              <a:t>In every communication with the public, </a:t>
            </a:r>
            <a:r>
              <a:rPr lang="en-US" sz="3600" b="1" dirty="0" smtClean="0"/>
              <a:t>we </a:t>
            </a:r>
            <a:r>
              <a:rPr lang="en-US" sz="3600" b="1" dirty="0"/>
              <a:t>make choices </a:t>
            </a:r>
            <a:r>
              <a:rPr lang="en-US" sz="3600" b="1" dirty="0" smtClean="0"/>
              <a:t>– </a:t>
            </a:r>
            <a:br>
              <a:rPr lang="en-US" sz="3600" b="1" dirty="0" smtClean="0"/>
            </a:br>
            <a:r>
              <a:rPr lang="en-US" sz="3600" b="1" dirty="0"/>
              <a:t/>
            </a:r>
            <a:br>
              <a:rPr lang="en-US" sz="3600" b="1" dirty="0"/>
            </a:br>
            <a:r>
              <a:rPr lang="en-US" sz="3600" b="1" dirty="0" smtClean="0"/>
              <a:t>how </a:t>
            </a:r>
            <a:r>
              <a:rPr lang="en-US" sz="3600" b="1" dirty="0"/>
              <a:t>an issue is </a:t>
            </a:r>
            <a:r>
              <a:rPr lang="en-US" sz="3600" b="1" dirty="0" smtClean="0"/>
              <a:t>framed</a:t>
            </a:r>
            <a:br>
              <a:rPr lang="en-US" sz="3600" b="1" dirty="0" smtClean="0"/>
            </a:br>
            <a:r>
              <a:rPr lang="en-US" sz="3600" b="1" dirty="0" smtClean="0"/>
              <a:t>who </a:t>
            </a:r>
            <a:r>
              <a:rPr lang="en-US" sz="3600" b="1" dirty="0"/>
              <a:t>are the </a:t>
            </a:r>
            <a:r>
              <a:rPr lang="en-US" sz="3600" b="1" dirty="0" smtClean="0"/>
              <a:t>spokespeople </a:t>
            </a:r>
            <a:br>
              <a:rPr lang="en-US" sz="3600" b="1" dirty="0" smtClean="0"/>
            </a:br>
            <a:r>
              <a:rPr lang="en-US" sz="3600" b="1" dirty="0" smtClean="0"/>
              <a:t>what </a:t>
            </a:r>
            <a:r>
              <a:rPr lang="en-US" sz="3600" b="1" dirty="0"/>
              <a:t>visual images are </a:t>
            </a:r>
            <a:r>
              <a:rPr lang="en-US" sz="3600" b="1" dirty="0" smtClean="0"/>
              <a:t>presented</a:t>
            </a:r>
            <a:r>
              <a:rPr lang="en-US" sz="3600" b="1" dirty="0"/>
              <a:t/>
            </a:r>
            <a:br>
              <a:rPr lang="en-US" sz="3600" b="1" dirty="0"/>
            </a:br>
            <a:r>
              <a:rPr lang="en-US" sz="3600" b="1" dirty="0" smtClean="0"/>
              <a:t>what </a:t>
            </a:r>
            <a:r>
              <a:rPr lang="en-US" sz="3600" b="1" dirty="0"/>
              <a:t>tone is </a:t>
            </a:r>
            <a:r>
              <a:rPr lang="en-US" sz="3600" b="1" dirty="0" smtClean="0"/>
              <a:t>used</a:t>
            </a:r>
            <a:endParaRPr lang="en-US" sz="36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4503246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104139" y="1"/>
            <a:ext cx="8229600" cy="611109"/>
          </a:xfrm>
        </p:spPr>
        <p:txBody>
          <a:bodyPr>
            <a:normAutofit fontScale="90000"/>
          </a:bodyPr>
          <a:lstStyle/>
          <a:p>
            <a:r>
              <a:rPr lang="en-US" b="1" dirty="0" smtClean="0">
                <a:solidFill>
                  <a:srgbClr val="FF0000"/>
                </a:solidFill>
              </a:rPr>
              <a:t>Questions to Ask</a:t>
            </a:r>
            <a:endParaRPr lang="en-US" b="1" dirty="0">
              <a:solidFill>
                <a:srgbClr val="FF0000"/>
              </a:solidFill>
            </a:endParaRPr>
          </a:p>
        </p:txBody>
      </p:sp>
      <p:sp>
        <p:nvSpPr>
          <p:cNvPr id="3" name="Content Placeholder 2"/>
          <p:cNvSpPr>
            <a:spLocks noGrp="1"/>
          </p:cNvSpPr>
          <p:nvPr>
            <p:ph idx="1"/>
          </p:nvPr>
        </p:nvSpPr>
        <p:spPr>
          <a:xfrm>
            <a:off x="762000" y="611110"/>
            <a:ext cx="8128000" cy="3601057"/>
          </a:xfrm>
        </p:spPr>
        <p:txBody>
          <a:bodyPr>
            <a:noAutofit/>
          </a:bodyPr>
          <a:lstStyle/>
          <a:p>
            <a:pPr>
              <a:buNone/>
            </a:pPr>
            <a:r>
              <a:rPr lang="en-US" sz="2000" b="1" dirty="0" smtClean="0"/>
              <a:t>	</a:t>
            </a:r>
            <a:r>
              <a:rPr lang="en-US" sz="4400" b="1" dirty="0" smtClean="0"/>
              <a:t>Is issue framed </a:t>
            </a:r>
            <a:r>
              <a:rPr lang="en-US" sz="4400" b="1" dirty="0"/>
              <a:t>to highlight the connection to the broad public </a:t>
            </a:r>
            <a:r>
              <a:rPr lang="en-US" sz="4400" b="1" dirty="0" smtClean="0"/>
              <a:t>interest?</a:t>
            </a:r>
            <a:r>
              <a:rPr lang="en-US" sz="4400" b="1" dirty="0"/>
              <a:t> </a:t>
            </a:r>
            <a:r>
              <a:rPr lang="en-US" sz="4400" b="1" dirty="0" smtClean="0"/>
              <a:t>or </a:t>
            </a:r>
            <a:r>
              <a:rPr lang="en-US" sz="4400" b="1" dirty="0"/>
              <a:t>to emphasize only the particular needs of the union or its members</a:t>
            </a:r>
            <a:r>
              <a:rPr lang="en-US" sz="4400" b="1" dirty="0" smtClean="0"/>
              <a:t>?</a:t>
            </a:r>
            <a:endParaRPr lang="en-US" sz="44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3025341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14375"/>
          </a:xfrm>
        </p:spPr>
        <p:txBody>
          <a:bodyPr>
            <a:normAutofit fontScale="90000"/>
          </a:bodyPr>
          <a:lstStyle/>
          <a:p>
            <a:r>
              <a:rPr lang="en-US" sz="4800" b="1" dirty="0" smtClean="0">
                <a:solidFill>
                  <a:srgbClr val="FF0000"/>
                </a:solidFill>
              </a:rPr>
              <a:t>Questions to Ask</a:t>
            </a:r>
            <a:endParaRPr lang="en-US" sz="4800" dirty="0">
              <a:solidFill>
                <a:srgbClr val="FF0000"/>
              </a:solidFill>
            </a:endParaRPr>
          </a:p>
        </p:txBody>
      </p:sp>
      <p:sp>
        <p:nvSpPr>
          <p:cNvPr id="3" name="Content Placeholder 2"/>
          <p:cNvSpPr>
            <a:spLocks noGrp="1"/>
          </p:cNvSpPr>
          <p:nvPr>
            <p:ph idx="1"/>
          </p:nvPr>
        </p:nvSpPr>
        <p:spPr>
          <a:xfrm>
            <a:off x="1016000" y="942976"/>
            <a:ext cx="7670800" cy="3651647"/>
          </a:xfrm>
        </p:spPr>
        <p:txBody>
          <a:bodyPr>
            <a:normAutofit fontScale="77500" lnSpcReduction="20000"/>
          </a:bodyPr>
          <a:lstStyle/>
          <a:p>
            <a:pPr>
              <a:buNone/>
            </a:pPr>
            <a:r>
              <a:rPr lang="en-US" b="1" dirty="0" smtClean="0"/>
              <a:t>	</a:t>
            </a:r>
            <a:r>
              <a:rPr lang="en-US" sz="4400" b="1" dirty="0" smtClean="0"/>
              <a:t>Are workers, family members, and community allies featured as spokespeople……. or</a:t>
            </a:r>
          </a:p>
          <a:p>
            <a:pPr>
              <a:buNone/>
            </a:pPr>
            <a:endParaRPr lang="en-US" sz="4400" b="1" dirty="0" smtClean="0"/>
          </a:p>
          <a:p>
            <a:pPr>
              <a:buNone/>
            </a:pPr>
            <a:r>
              <a:rPr lang="en-US" sz="4400" b="1" dirty="0" smtClean="0"/>
              <a:t>is all the talking done by union officials who the public perceives as representing narrow, institutional interests?</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6154392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4850"/>
          </a:xfrm>
        </p:spPr>
        <p:txBody>
          <a:bodyPr>
            <a:normAutofit fontScale="90000"/>
          </a:bodyPr>
          <a:lstStyle/>
          <a:p>
            <a:r>
              <a:rPr lang="en-US" b="1" dirty="0" smtClean="0">
                <a:solidFill>
                  <a:srgbClr val="FF0000"/>
                </a:solidFill>
              </a:rPr>
              <a:t>Questions to Ask</a:t>
            </a:r>
            <a:endParaRPr lang="en-US" dirty="0">
              <a:solidFill>
                <a:srgbClr val="FF0000"/>
              </a:solidFill>
            </a:endParaRPr>
          </a:p>
        </p:txBody>
      </p:sp>
      <p:sp>
        <p:nvSpPr>
          <p:cNvPr id="3" name="Content Placeholder 2"/>
          <p:cNvSpPr>
            <a:spLocks noGrp="1"/>
          </p:cNvSpPr>
          <p:nvPr>
            <p:ph idx="1"/>
          </p:nvPr>
        </p:nvSpPr>
        <p:spPr>
          <a:xfrm>
            <a:off x="1854200" y="962026"/>
            <a:ext cx="6832600" cy="3632597"/>
          </a:xfrm>
        </p:spPr>
        <p:txBody>
          <a:bodyPr>
            <a:normAutofit fontScale="92500" lnSpcReduction="10000"/>
          </a:bodyPr>
          <a:lstStyle/>
          <a:p>
            <a:pPr>
              <a:buNone/>
            </a:pPr>
            <a:r>
              <a:rPr lang="en-US" b="1" dirty="0" smtClean="0"/>
              <a:t>	</a:t>
            </a:r>
            <a:r>
              <a:rPr lang="en-US" sz="4400" b="1" dirty="0" smtClean="0"/>
              <a:t>Are event locations, signs, slogans, and chants chosen to emphasize the public interest connection, or just union militancy?</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7787046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57225"/>
          </a:xfrm>
        </p:spPr>
        <p:txBody>
          <a:bodyPr>
            <a:normAutofit fontScale="90000"/>
          </a:bodyPr>
          <a:lstStyle/>
          <a:p>
            <a:r>
              <a:rPr lang="en-US" b="1" dirty="0" smtClean="0">
                <a:solidFill>
                  <a:srgbClr val="FF0000"/>
                </a:solidFill>
              </a:rPr>
              <a:t>Questions to Ask</a:t>
            </a:r>
            <a:endParaRPr lang="en-US" dirty="0">
              <a:solidFill>
                <a:srgbClr val="FF0000"/>
              </a:solidFill>
            </a:endParaRPr>
          </a:p>
        </p:txBody>
      </p:sp>
      <p:sp>
        <p:nvSpPr>
          <p:cNvPr id="3" name="Content Placeholder 2"/>
          <p:cNvSpPr>
            <a:spLocks noGrp="1"/>
          </p:cNvSpPr>
          <p:nvPr>
            <p:ph idx="1"/>
          </p:nvPr>
        </p:nvSpPr>
        <p:spPr>
          <a:xfrm>
            <a:off x="1676400" y="942976"/>
            <a:ext cx="7010400" cy="3651647"/>
          </a:xfrm>
        </p:spPr>
        <p:txBody>
          <a:bodyPr>
            <a:normAutofit fontScale="92500" lnSpcReduction="20000"/>
          </a:bodyPr>
          <a:lstStyle/>
          <a:p>
            <a:pPr>
              <a:buNone/>
            </a:pPr>
            <a:r>
              <a:rPr lang="en-US" b="1" dirty="0" smtClean="0"/>
              <a:t>	</a:t>
            </a:r>
            <a:r>
              <a:rPr lang="en-US" sz="4400" b="1" dirty="0" smtClean="0"/>
              <a:t>Is the tone chosen to show workers taking a stand for the community interest --- open to reasonable solutions, or is the union demanding what it wants, or else?</a:t>
            </a:r>
          </a:p>
          <a:p>
            <a:endParaRPr lang="en-US" sz="4400"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32026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itle 7"/>
          <p:cNvSpPr>
            <a:spLocks noGrp="1"/>
          </p:cNvSpPr>
          <p:nvPr>
            <p:ph type="ctrTitle"/>
          </p:nvPr>
        </p:nvSpPr>
        <p:spPr>
          <a:xfrm>
            <a:off x="228600" y="205740"/>
            <a:ext cx="8549640" cy="3383280"/>
          </a:xfrm>
        </p:spPr>
        <p:txBody>
          <a:bodyPr>
            <a:normAutofit fontScale="90000"/>
          </a:bodyPr>
          <a:lstStyle/>
          <a:p>
            <a:pPr algn="ctr"/>
            <a:r>
              <a:rPr lang="en-US" sz="4000" b="1" dirty="0" smtClean="0">
                <a:solidFill>
                  <a:schemeClr val="tx1"/>
                </a:solidFill>
              </a:rPr>
              <a:t>Lack </a:t>
            </a:r>
            <a:r>
              <a:rPr lang="en-US" sz="4000" b="1" dirty="0">
                <a:solidFill>
                  <a:schemeClr val="tx1"/>
                </a:solidFill>
              </a:rPr>
              <a:t>of communication within </a:t>
            </a:r>
            <a:r>
              <a:rPr lang="en-US" sz="4000" b="1" dirty="0" smtClean="0">
                <a:solidFill>
                  <a:schemeClr val="tx1"/>
                </a:solidFill>
              </a:rPr>
              <a:t>a union </a:t>
            </a:r>
            <a:r>
              <a:rPr lang="en-US" sz="4000" b="1" dirty="0">
                <a:solidFill>
                  <a:schemeClr val="tx1"/>
                </a:solidFill>
              </a:rPr>
              <a:t>can seriously weaken unity</a:t>
            </a:r>
            <a:r>
              <a:rPr lang="en-US" sz="4000" b="1" dirty="0" smtClean="0">
                <a:solidFill>
                  <a:schemeClr val="tx1"/>
                </a:solidFill>
              </a:rPr>
              <a:t> in </a:t>
            </a:r>
            <a:r>
              <a:rPr lang="en-US" sz="4000" b="1" dirty="0">
                <a:solidFill>
                  <a:schemeClr val="tx1"/>
                </a:solidFill>
              </a:rPr>
              <a:t>purpose and </a:t>
            </a:r>
            <a:r>
              <a:rPr lang="en-US" sz="4000" b="1" dirty="0" smtClean="0">
                <a:solidFill>
                  <a:schemeClr val="tx1"/>
                </a:solidFill>
              </a:rPr>
              <a:t>direction and consequently </a:t>
            </a:r>
            <a:r>
              <a:rPr lang="en-US" sz="4000" b="1" dirty="0">
                <a:solidFill>
                  <a:schemeClr val="tx1"/>
                </a:solidFill>
              </a:rPr>
              <a:t>lower the </a:t>
            </a:r>
            <a:r>
              <a:rPr lang="en-US" sz="4000" b="1" dirty="0" smtClean="0">
                <a:solidFill>
                  <a:schemeClr val="tx1"/>
                </a:solidFill>
              </a:rPr>
              <a:t>effectiveness </a:t>
            </a:r>
            <a:br>
              <a:rPr lang="en-US" sz="4000" b="1" dirty="0" smtClean="0">
                <a:solidFill>
                  <a:schemeClr val="tx1"/>
                </a:solidFill>
              </a:rPr>
            </a:br>
            <a:r>
              <a:rPr lang="en-US" sz="4000" b="1" dirty="0" smtClean="0">
                <a:solidFill>
                  <a:schemeClr val="tx1"/>
                </a:solidFill>
              </a:rPr>
              <a:t>and outcomes you are </a:t>
            </a:r>
            <a:br>
              <a:rPr lang="en-US" sz="4000" b="1" dirty="0" smtClean="0">
                <a:solidFill>
                  <a:schemeClr val="tx1"/>
                </a:solidFill>
              </a:rPr>
            </a:br>
            <a:r>
              <a:rPr lang="en-US" sz="4000" b="1" dirty="0" smtClean="0">
                <a:solidFill>
                  <a:schemeClr val="tx1"/>
                </a:solidFill>
              </a:rPr>
              <a:t>trying to achieve. </a:t>
            </a:r>
            <a:endParaRPr lang="en-US" sz="4000" b="1" dirty="0">
              <a:solidFill>
                <a:schemeClr val="tx1"/>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6444588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0215" y="87719"/>
            <a:ext cx="7769105" cy="4298211"/>
          </a:xfrm>
        </p:spPr>
        <p:txBody>
          <a:bodyPr>
            <a:normAutofit fontScale="92500" lnSpcReduction="20000"/>
          </a:bodyPr>
          <a:lstStyle/>
          <a:p>
            <a:pPr>
              <a:buNone/>
            </a:pPr>
            <a:endParaRPr lang="en-US" sz="3600" b="1" dirty="0" smtClean="0"/>
          </a:p>
          <a:p>
            <a:pPr>
              <a:buNone/>
            </a:pPr>
            <a:r>
              <a:rPr lang="en-US" sz="3600" b="1" dirty="0" smtClean="0"/>
              <a:t>Union presidents/business managers hold </a:t>
            </a:r>
            <a:r>
              <a:rPr lang="en-US" sz="3600" b="1" dirty="0"/>
              <a:t>news conferences or issue news releases -- without worker or community spokespeople -- to announce the organization's contract "demands" based on what the members "deserve," with little or no reference to the public interest</a:t>
            </a:r>
            <a:r>
              <a:rPr lang="en-US" sz="3600" b="1" dirty="0" smtClean="0"/>
              <a:t>.</a:t>
            </a:r>
          </a:p>
          <a:p>
            <a:endParaRPr lang="en-US" b="1" dirty="0" smtClean="0"/>
          </a:p>
          <a:p>
            <a:pPr>
              <a:buNone/>
            </a:pPr>
            <a:endParaRPr lang="en-US" b="1"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9606002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4750" y="349251"/>
            <a:ext cx="7512050" cy="4032249"/>
          </a:xfrm>
        </p:spPr>
        <p:txBody>
          <a:bodyPr>
            <a:noAutofit/>
          </a:bodyPr>
          <a:lstStyle/>
          <a:p>
            <a:pPr>
              <a:buNone/>
            </a:pPr>
            <a:r>
              <a:rPr lang="en-US" b="1" dirty="0" smtClean="0"/>
              <a:t>	</a:t>
            </a:r>
            <a:r>
              <a:rPr lang="en-US" sz="2800" b="1" dirty="0" smtClean="0"/>
              <a:t>Union </a:t>
            </a:r>
            <a:r>
              <a:rPr lang="en-US" sz="2800" b="1" dirty="0"/>
              <a:t>picket lines typically feature chants provided by the union that have been around since the 1930s and that provide no public </a:t>
            </a:r>
            <a:r>
              <a:rPr lang="en-US" sz="2800" b="1" dirty="0" smtClean="0"/>
              <a:t>interest.</a:t>
            </a:r>
          </a:p>
          <a:p>
            <a:pPr>
              <a:buNone/>
            </a:pPr>
            <a:endParaRPr lang="en-US" sz="2800" b="1" dirty="0" smtClean="0"/>
          </a:p>
          <a:p>
            <a:pPr>
              <a:buNone/>
            </a:pPr>
            <a:r>
              <a:rPr lang="en-US" sz="2800" b="1" dirty="0" smtClean="0"/>
              <a:t>	"</a:t>
            </a:r>
            <a:r>
              <a:rPr lang="en-US" sz="2800" b="1" dirty="0"/>
              <a:t>We are the union, the mighty might union; everywhere we go, people want to know, who we are, so we tell them…" or "The boss says cutback, we say fight back</a:t>
            </a:r>
            <a:r>
              <a:rPr lang="en-US" sz="2800" b="1" dirty="0" smtClean="0"/>
              <a:t>.”</a:t>
            </a:r>
          </a:p>
          <a:p>
            <a:endParaRPr lang="en-US" sz="2800" b="1"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1650479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600" y="1323975"/>
            <a:ext cx="8204200" cy="3270648"/>
          </a:xfrm>
        </p:spPr>
        <p:txBody>
          <a:bodyPr>
            <a:normAutofit fontScale="70000" lnSpcReduction="20000"/>
          </a:bodyPr>
          <a:lstStyle/>
          <a:p>
            <a:pPr marL="0" indent="0">
              <a:buNone/>
            </a:pPr>
            <a:r>
              <a:rPr lang="en-US" b="1" dirty="0" smtClean="0"/>
              <a:t>Common </a:t>
            </a:r>
            <a:r>
              <a:rPr lang="en-US" b="1" dirty="0"/>
              <a:t>visual </a:t>
            </a:r>
            <a:endParaRPr lang="en-US" b="1" dirty="0" smtClean="0"/>
          </a:p>
          <a:p>
            <a:pPr marL="0" indent="0">
              <a:buNone/>
            </a:pPr>
            <a:r>
              <a:rPr lang="en-US" b="1" dirty="0" smtClean="0"/>
              <a:t>image </a:t>
            </a:r>
            <a:r>
              <a:rPr lang="en-US" b="1" dirty="0"/>
              <a:t>of</a:t>
            </a:r>
            <a:r>
              <a:rPr lang="en-US" b="1" dirty="0" smtClean="0"/>
              <a:t> Collective </a:t>
            </a:r>
          </a:p>
          <a:p>
            <a:pPr marL="0" indent="0">
              <a:buNone/>
            </a:pPr>
            <a:r>
              <a:rPr lang="en-US" b="1" dirty="0" smtClean="0"/>
              <a:t>Bargaining -- a </a:t>
            </a:r>
            <a:r>
              <a:rPr lang="en-US" b="1" dirty="0"/>
              <a:t>table</a:t>
            </a:r>
            <a:r>
              <a:rPr lang="en-US" b="1" dirty="0" smtClean="0"/>
              <a:t> </a:t>
            </a:r>
          </a:p>
          <a:p>
            <a:pPr marL="0" indent="0">
              <a:buNone/>
            </a:pPr>
            <a:r>
              <a:rPr lang="en-US" b="1" dirty="0" smtClean="0"/>
              <a:t>where union leaders </a:t>
            </a:r>
          </a:p>
          <a:p>
            <a:pPr marL="0" indent="0">
              <a:buNone/>
            </a:pPr>
            <a:r>
              <a:rPr lang="en-US" b="1" dirty="0" smtClean="0"/>
              <a:t>in suits reach</a:t>
            </a:r>
          </a:p>
          <a:p>
            <a:pPr marL="0" indent="0">
              <a:buNone/>
            </a:pPr>
            <a:r>
              <a:rPr lang="en-US" b="1" dirty="0" smtClean="0"/>
              <a:t>across </a:t>
            </a:r>
            <a:r>
              <a:rPr lang="en-US" b="1" dirty="0"/>
              <a:t>to shake hands to</a:t>
            </a:r>
            <a:r>
              <a:rPr lang="en-US" b="1" dirty="0" smtClean="0"/>
              <a:t> </a:t>
            </a:r>
          </a:p>
          <a:p>
            <a:pPr marL="0" indent="0">
              <a:buNone/>
            </a:pPr>
            <a:r>
              <a:rPr lang="en-US" b="1" dirty="0" smtClean="0"/>
              <a:t>open </a:t>
            </a:r>
            <a:r>
              <a:rPr lang="en-US" b="1" dirty="0"/>
              <a:t>bargaining or to</a:t>
            </a:r>
            <a:r>
              <a:rPr lang="en-US" b="1" dirty="0" smtClean="0"/>
              <a:t> </a:t>
            </a:r>
          </a:p>
          <a:p>
            <a:pPr marL="0" indent="0">
              <a:buNone/>
            </a:pPr>
            <a:r>
              <a:rPr lang="en-US" b="1" dirty="0" smtClean="0"/>
              <a:t>complete </a:t>
            </a:r>
            <a:r>
              <a:rPr lang="en-US" b="1" dirty="0"/>
              <a:t>a settlement with corporate executives, also in suits.  </a:t>
            </a:r>
            <a:endParaRPr lang="en-US" b="1" dirty="0" smtClean="0"/>
          </a:p>
          <a:p>
            <a:pPr marL="0" indent="0">
              <a:buNone/>
            </a:pPr>
            <a:endParaRPr lang="en-US" b="1" dirty="0" smtClean="0"/>
          </a:p>
          <a:p>
            <a:pPr marL="0" indent="0">
              <a:buNone/>
            </a:pPr>
            <a:r>
              <a:rPr lang="en-US" sz="5161" b="1" dirty="0" smtClean="0">
                <a:solidFill>
                  <a:srgbClr val="FF0000"/>
                </a:solidFill>
              </a:rPr>
              <a:t>What should the public think?</a:t>
            </a:r>
          </a:p>
          <a:p>
            <a:pPr marL="0" indent="0">
              <a:buNone/>
            </a:pPr>
            <a:endParaRPr lang="en-US" b="1" dirty="0" smtClean="0"/>
          </a:p>
        </p:txBody>
      </p:sp>
      <p:pic>
        <p:nvPicPr>
          <p:cNvPr id="4" name="Picture 3"/>
          <p:cNvPicPr>
            <a:picLocks noChangeAspect="1"/>
          </p:cNvPicPr>
          <p:nvPr/>
        </p:nvPicPr>
        <p:blipFill>
          <a:blip r:embed="rId2"/>
          <a:stretch>
            <a:fillRect/>
          </a:stretch>
        </p:blipFill>
        <p:spPr>
          <a:xfrm>
            <a:off x="3581400" y="320847"/>
            <a:ext cx="5105400" cy="2408047"/>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2069769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243418" y="1280160"/>
            <a:ext cx="8561916" cy="3069590"/>
          </a:xfrm>
        </p:spPr>
        <p:txBody>
          <a:bodyPr>
            <a:noAutofit/>
          </a:bodyPr>
          <a:lstStyle/>
          <a:p>
            <a:r>
              <a:rPr lang="en-US" sz="4000" b="0" dirty="0" smtClean="0"/>
              <a:t>Bargaining is about the institutional interests of the union and the company -- not about issues that affect working people and their communities. </a:t>
            </a:r>
            <a:br>
              <a:rPr lang="en-US" sz="4000" b="0" dirty="0" smtClean="0"/>
            </a:br>
            <a:endParaRPr lang="en-US" sz="4000" b="0" dirty="0"/>
          </a:p>
        </p:txBody>
      </p:sp>
      <p:sp>
        <p:nvSpPr>
          <p:cNvPr id="6" name="TextBox 5"/>
          <p:cNvSpPr txBox="1"/>
          <p:nvPr/>
        </p:nvSpPr>
        <p:spPr>
          <a:xfrm>
            <a:off x="3644900" y="1"/>
            <a:ext cx="2921000" cy="646331"/>
          </a:xfrm>
          <a:prstGeom prst="rect">
            <a:avLst/>
          </a:prstGeom>
          <a:noFill/>
        </p:spPr>
        <p:txBody>
          <a:bodyPr wrap="square" rtlCol="0">
            <a:spAutoFit/>
          </a:bodyPr>
          <a:lstStyle/>
          <a:p>
            <a:r>
              <a:rPr lang="en-US" sz="3600" b="1" dirty="0" smtClean="0">
                <a:solidFill>
                  <a:srgbClr val="FF0000"/>
                </a:solidFill>
              </a:rPr>
              <a:t>Answer</a:t>
            </a:r>
            <a:endParaRPr lang="en-US" sz="3600" b="1" dirty="0">
              <a:solidFill>
                <a:srgbClr val="FF000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5585869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Members are a Special Club</a:t>
            </a:r>
            <a:endParaRPr lang="en-US" dirty="0"/>
          </a:p>
        </p:txBody>
      </p:sp>
      <p:pic>
        <p:nvPicPr>
          <p:cNvPr id="4" name="trumkamembership">
            <a:hlinkClick r:id="" action="ppaction://media"/>
          </p:cNvPr>
          <p:cNvPicPr/>
          <p:nvPr>
            <a:videoFile r:link="rId1"/>
            <p:extLst>
              <p:ext uri="{DAA4B4D4-6D71-4841-9C94-3DE7FCFB9230}">
                <p14:medi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r:embed="rId3"/>
              </p:ext>
            </p:extLst>
          </p:nvPr>
        </p:nvPicPr>
        <p:blipFill>
          <a:blip r:embed="rId4"/>
          <a:stretch>
            <a:fillRect/>
          </a:stretch>
        </p:blipFill>
        <p:spPr>
          <a:xfrm>
            <a:off x="700141" y="1214742"/>
            <a:ext cx="7743718" cy="3266881"/>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061387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7992" y="364986"/>
            <a:ext cx="6702596" cy="3772358"/>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8357104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68935" y="1063230"/>
            <a:ext cx="5343234" cy="3374674"/>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5930103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418" y="1005417"/>
            <a:ext cx="8062384" cy="3589208"/>
          </a:xfrm>
        </p:spPr>
        <p:txBody>
          <a:bodyPr>
            <a:normAutofit fontScale="70000" lnSpcReduction="20000"/>
          </a:bodyPr>
          <a:lstStyle/>
          <a:p>
            <a:r>
              <a:rPr lang="en-US" b="1" dirty="0" smtClean="0"/>
              <a:t>Reuters Reports…..The </a:t>
            </a:r>
            <a:r>
              <a:rPr lang="en-US" b="1" dirty="0"/>
              <a:t>union wants a contract that will address issues including wages, a ratification bonus, shift differentials, which means more money for nightshifts, outsourcing what formerly was union work to outside contractors, health care, worker fatigue and retrogression, which means losing ground compared with the expired contract</a:t>
            </a:r>
            <a:r>
              <a:rPr lang="en-US" b="1" dirty="0" smtClean="0"/>
              <a:t>.</a:t>
            </a:r>
          </a:p>
          <a:p>
            <a:endParaRPr lang="en-US" b="1" dirty="0"/>
          </a:p>
          <a:p>
            <a:r>
              <a:rPr lang="en-US" b="1" dirty="0" smtClean="0"/>
              <a:t>We can </a:t>
            </a:r>
            <a:r>
              <a:rPr lang="en-US" b="1" dirty="0"/>
              <a:t>reframe this from jargon to things the public understands. First, we should always point out what the workers want, not what the union wants. The union is the third party and they seem greedy. This can done done by your spokesperson being aware of the </a:t>
            </a:r>
            <a:r>
              <a:rPr lang="en-US" b="1" dirty="0">
                <a:solidFill>
                  <a:srgbClr val="FF0000"/>
                </a:solidFill>
              </a:rPr>
              <a:t>words</a:t>
            </a:r>
            <a:r>
              <a:rPr lang="en-US" b="1" dirty="0"/>
              <a:t> they are using.</a:t>
            </a:r>
          </a:p>
        </p:txBody>
      </p:sp>
      <p:sp>
        <p:nvSpPr>
          <p:cNvPr id="4" name="TextBox 3"/>
          <p:cNvSpPr txBox="1"/>
          <p:nvPr/>
        </p:nvSpPr>
        <p:spPr>
          <a:xfrm>
            <a:off x="1259417" y="0"/>
            <a:ext cx="7084483" cy="830997"/>
          </a:xfrm>
          <a:prstGeom prst="rect">
            <a:avLst/>
          </a:prstGeom>
          <a:noFill/>
        </p:spPr>
        <p:txBody>
          <a:bodyPr wrap="square" rtlCol="0">
            <a:spAutoFit/>
          </a:bodyPr>
          <a:lstStyle/>
          <a:p>
            <a:r>
              <a:rPr lang="en-US" sz="4800" dirty="0" smtClean="0">
                <a:solidFill>
                  <a:srgbClr val="FF0000"/>
                </a:solidFill>
              </a:rPr>
              <a:t>Words Matter</a:t>
            </a:r>
            <a:endParaRPr lang="en-US" sz="4800" dirty="0">
              <a:solidFill>
                <a:srgbClr val="FF000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9513200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US" b="1" dirty="0"/>
              <a:t>POOR PERFORMANCE RIPS OFF BACKSTAGE ARTISTS AND CONSUMERS</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86090428"/>
      </p:ext>
    </p:extLst>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965066" y="167118"/>
            <a:ext cx="4267200" cy="2667000"/>
          </a:xfrm>
        </p:spPr>
      </p:pic>
      <p:pic>
        <p:nvPicPr>
          <p:cNvPr id="5" name="Picture 4"/>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19951" y="306453"/>
            <a:ext cx="2791608" cy="1744755"/>
          </a:xfrm>
          <a:prstGeom prst="rect">
            <a:avLst/>
          </a:prstGeom>
        </p:spPr>
      </p:pic>
      <p:pic>
        <p:nvPicPr>
          <p:cNvPr id="6" name="Picture 5"/>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865756" y="2461694"/>
            <a:ext cx="2916219" cy="1822637"/>
          </a:xfrm>
          <a:prstGeom prst="rect">
            <a:avLst/>
          </a:prstGeom>
        </p:spPr>
      </p:pic>
      <p:pic>
        <p:nvPicPr>
          <p:cNvPr id="7" name="Picture 6" descr="unnamed.jpg"/>
          <p:cNvPicPr>
            <a:picLocks noChangeAspect="1"/>
          </p:cNvPicPr>
          <p:nvPr/>
        </p:nvPicPr>
        <p:blipFill>
          <a:blip r:embed="rId5"/>
          <a:stretch>
            <a:fillRect/>
          </a:stretch>
        </p:blipFill>
        <p:spPr>
          <a:xfrm>
            <a:off x="4649809" y="2834118"/>
            <a:ext cx="2705768" cy="2309382"/>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74806403"/>
      </p:ext>
    </p:extLst>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24/7 World of News and Information</a:t>
            </a: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1444" y="903112"/>
            <a:ext cx="6725356" cy="3691512"/>
          </a:xfrm>
        </p:spPr>
        <p:txBody>
          <a:bodyPr/>
          <a:lstStyle/>
          <a:p>
            <a:pPr marL="0" indent="0">
              <a:buNone/>
            </a:pPr>
            <a:r>
              <a:rPr lang="en-US" b="1" dirty="0" smtClean="0"/>
              <a:t>A </a:t>
            </a:r>
            <a:r>
              <a:rPr lang="en-US" b="1" dirty="0"/>
              <a:t>lot of </a:t>
            </a:r>
            <a:r>
              <a:rPr lang="en-US" b="1" dirty="0" smtClean="0"/>
              <a:t>reporters/people </a:t>
            </a:r>
            <a:r>
              <a:rPr lang="en-US" b="1" dirty="0"/>
              <a:t>don't know basic facts about labor, and anti-union forces have a powerful PR machine tirelessly working to insert anti-union language into the media as "neutral" language.</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7314450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737" name="Title 1"/>
          <p:cNvSpPr>
            <a:spLocks noGrp="1"/>
          </p:cNvSpPr>
          <p:nvPr>
            <p:ph type="title"/>
          </p:nvPr>
        </p:nvSpPr>
        <p:spPr>
          <a:xfrm>
            <a:off x="1143000" y="-155222"/>
            <a:ext cx="7543800" cy="846666"/>
          </a:xfrm>
        </p:spPr>
        <p:txBody>
          <a:bodyPr/>
          <a:lstStyle/>
          <a:p>
            <a:pPr eaLnBrk="1" hangingPunct="1"/>
            <a:r>
              <a:rPr lang="en-US" b="1" dirty="0">
                <a:solidFill>
                  <a:srgbClr val="FF0000"/>
                </a:solidFill>
                <a:latin typeface="Calibri" charset="0"/>
                <a:ea typeface="ＭＳ Ｐゴシック" charset="0"/>
                <a:cs typeface="ＭＳ Ｐゴシック" charset="0"/>
              </a:rPr>
              <a:t>Hot Words of Opponents</a:t>
            </a:r>
          </a:p>
        </p:txBody>
      </p:sp>
      <p:sp>
        <p:nvSpPr>
          <p:cNvPr id="116738" name="Content Placeholder 2"/>
          <p:cNvSpPr>
            <a:spLocks noGrp="1"/>
          </p:cNvSpPr>
          <p:nvPr>
            <p:ph idx="1"/>
          </p:nvPr>
        </p:nvSpPr>
        <p:spPr>
          <a:xfrm>
            <a:off x="1763890" y="691444"/>
            <a:ext cx="7227711" cy="3880556"/>
          </a:xfrm>
        </p:spPr>
        <p:txBody>
          <a:bodyPr numCol="2">
            <a:normAutofit fontScale="25000" lnSpcReduction="20000"/>
          </a:bodyPr>
          <a:lstStyle/>
          <a:p>
            <a:pPr eaLnBrk="1" hangingPunct="1"/>
            <a:r>
              <a:rPr lang="en-US" sz="11077" b="1" dirty="0" smtClean="0">
                <a:latin typeface="Palatino"/>
                <a:ea typeface="ＭＳ Ｐゴシック" charset="0"/>
                <a:cs typeface="Palatino"/>
              </a:rPr>
              <a:t>Big Labor</a:t>
            </a:r>
          </a:p>
          <a:p>
            <a:pPr eaLnBrk="1" hangingPunct="1"/>
            <a:r>
              <a:rPr lang="en-US" sz="11077" b="1" dirty="0" smtClean="0">
                <a:latin typeface="Palatino"/>
                <a:ea typeface="ＭＳ Ｐゴシック" charset="0"/>
                <a:cs typeface="Palatino"/>
              </a:rPr>
              <a:t>Unions</a:t>
            </a:r>
            <a:r>
              <a:rPr lang="en-US" sz="11077" b="1" dirty="0">
                <a:latin typeface="Palatino"/>
                <a:ea typeface="ＭＳ Ｐゴシック" charset="0"/>
                <a:cs typeface="Palatino"/>
              </a:rPr>
              <a:t>/The Union</a:t>
            </a:r>
          </a:p>
          <a:p>
            <a:pPr eaLnBrk="1" hangingPunct="1"/>
            <a:r>
              <a:rPr lang="en-US" sz="11077" b="1" dirty="0">
                <a:latin typeface="Palatino"/>
                <a:ea typeface="ＭＳ Ｐゴシック" charset="0"/>
                <a:cs typeface="Palatino"/>
              </a:rPr>
              <a:t>Union Bosses</a:t>
            </a:r>
          </a:p>
          <a:p>
            <a:pPr eaLnBrk="1" hangingPunct="1"/>
            <a:r>
              <a:rPr lang="en-US" sz="11077" b="1" dirty="0">
                <a:latin typeface="Palatino"/>
                <a:ea typeface="ＭＳ Ｐゴシック" charset="0"/>
                <a:cs typeface="Palatino"/>
              </a:rPr>
              <a:t>Strike</a:t>
            </a:r>
          </a:p>
          <a:p>
            <a:pPr eaLnBrk="1" hangingPunct="1"/>
            <a:r>
              <a:rPr lang="en-US" sz="11077" b="1" dirty="0">
                <a:latin typeface="Palatino"/>
                <a:ea typeface="ＭＳ Ｐゴシック" charset="0"/>
                <a:cs typeface="Palatino"/>
              </a:rPr>
              <a:t>Corrupt Unions</a:t>
            </a:r>
          </a:p>
          <a:p>
            <a:pPr eaLnBrk="1" hangingPunct="1"/>
            <a:r>
              <a:rPr lang="en-US" sz="11077" b="1" dirty="0">
                <a:latin typeface="Palatino"/>
                <a:ea typeface="ＭＳ Ｐゴシック" charset="0"/>
                <a:cs typeface="Palatino"/>
              </a:rPr>
              <a:t>Dues</a:t>
            </a:r>
          </a:p>
          <a:p>
            <a:pPr eaLnBrk="1" hangingPunct="1"/>
            <a:r>
              <a:rPr lang="en-US" sz="11077" b="1" dirty="0">
                <a:latin typeface="Palatino"/>
                <a:ea typeface="ＭＳ Ｐゴシック" charset="0"/>
                <a:cs typeface="Palatino"/>
              </a:rPr>
              <a:t>No </a:t>
            </a:r>
            <a:r>
              <a:rPr lang="en-US" sz="11077" b="1" dirty="0" smtClean="0">
                <a:latin typeface="Palatino"/>
                <a:ea typeface="ＭＳ Ｐゴシック" charset="0"/>
                <a:cs typeface="Palatino"/>
              </a:rPr>
              <a:t>Voice</a:t>
            </a:r>
          </a:p>
          <a:p>
            <a:pPr eaLnBrk="1" hangingPunct="1"/>
            <a:r>
              <a:rPr lang="en-US" sz="11077" b="1" dirty="0" smtClean="0">
                <a:latin typeface="Palatino"/>
                <a:ea typeface="ＭＳ Ｐゴシック" charset="0"/>
                <a:cs typeface="Palatino"/>
              </a:rPr>
              <a:t>Closed Shop</a:t>
            </a:r>
          </a:p>
          <a:p>
            <a:r>
              <a:rPr lang="en-US" sz="11077" b="1" dirty="0" smtClean="0">
                <a:latin typeface="Palatino"/>
                <a:cs typeface="Palatino"/>
              </a:rPr>
              <a:t>Merit Shop</a:t>
            </a:r>
          </a:p>
          <a:p>
            <a:r>
              <a:rPr lang="en-US" sz="11077" b="1" dirty="0" smtClean="0">
                <a:latin typeface="Palatino"/>
                <a:cs typeface="Palatino"/>
              </a:rPr>
              <a:t>Pensions</a:t>
            </a:r>
            <a:endParaRPr lang="en-US" sz="11077" b="1" dirty="0">
              <a:latin typeface="Palatino"/>
              <a:cs typeface="Palatino"/>
            </a:endParaRPr>
          </a:p>
          <a:p>
            <a:r>
              <a:rPr lang="en-US" sz="11077" b="1" dirty="0" smtClean="0">
                <a:latin typeface="Palatino"/>
                <a:cs typeface="Palatino"/>
              </a:rPr>
              <a:t>Right </a:t>
            </a:r>
            <a:r>
              <a:rPr lang="en-US" sz="11077" b="1" dirty="0">
                <a:latin typeface="Palatino"/>
                <a:cs typeface="Palatino"/>
              </a:rPr>
              <a:t>to</a:t>
            </a:r>
            <a:r>
              <a:rPr lang="en-US" sz="11077" b="1" dirty="0" smtClean="0">
                <a:latin typeface="Palatino"/>
                <a:cs typeface="Palatino"/>
              </a:rPr>
              <a:t> Work</a:t>
            </a:r>
          </a:p>
          <a:p>
            <a:r>
              <a:rPr lang="en-US" sz="11077" b="1" dirty="0" smtClean="0">
                <a:latin typeface="Palatino"/>
                <a:cs typeface="Palatino"/>
              </a:rPr>
              <a:t>Employee Rights Act</a:t>
            </a:r>
            <a:endParaRPr lang="en-US" sz="11077" b="1" dirty="0" smtClean="0">
              <a:latin typeface="Palatino"/>
              <a:ea typeface="ＭＳ Ｐゴシック" charset="0"/>
              <a:cs typeface="Palatino"/>
            </a:endParaRPr>
          </a:p>
          <a:p>
            <a:pPr eaLnBrk="1" hangingPunct="1"/>
            <a:r>
              <a:rPr lang="en-US" sz="11077" b="1" dirty="0">
                <a:latin typeface="Palatino"/>
                <a:ea typeface="ＭＳ Ｐゴシック" charset="0"/>
                <a:cs typeface="Palatino"/>
              </a:rPr>
              <a:t>Spoiled Workers/Privileged Workers</a:t>
            </a:r>
          </a:p>
          <a:p>
            <a:pPr eaLnBrk="1" hangingPunct="1"/>
            <a:r>
              <a:rPr lang="en-US" sz="11077" b="1" dirty="0">
                <a:latin typeface="Palatino"/>
                <a:ea typeface="ＭＳ Ｐゴシック" charset="0"/>
                <a:cs typeface="Palatino"/>
              </a:rPr>
              <a:t>In Pocket of Political Leaders</a:t>
            </a:r>
          </a:p>
          <a:p>
            <a:pPr eaLnBrk="1" hangingPunct="1"/>
            <a:r>
              <a:rPr lang="en-US" sz="11077" b="1" dirty="0">
                <a:latin typeface="Palatino"/>
                <a:ea typeface="ＭＳ Ｐゴシック" charset="0"/>
                <a:cs typeface="Palatino"/>
              </a:rPr>
              <a:t>Lazy/</a:t>
            </a:r>
            <a:r>
              <a:rPr lang="en-US" sz="11077" b="1" dirty="0" smtClean="0">
                <a:latin typeface="Palatino"/>
                <a:ea typeface="ＭＳ Ｐゴシック" charset="0"/>
                <a:cs typeface="Palatino"/>
              </a:rPr>
              <a:t>Underworked</a:t>
            </a:r>
          </a:p>
          <a:p>
            <a:pPr eaLnBrk="1" hangingPunct="1"/>
            <a:r>
              <a:rPr lang="en-US" sz="11077" b="1" dirty="0" smtClean="0">
                <a:latin typeface="Palatino"/>
                <a:ea typeface="ＭＳ Ｐゴシック" charset="0"/>
                <a:cs typeface="Palatino"/>
              </a:rPr>
              <a:t>Costly</a:t>
            </a:r>
          </a:p>
          <a:p>
            <a:pPr eaLnBrk="1" hangingPunct="1"/>
            <a:r>
              <a:rPr lang="en-US" sz="11077" b="1" dirty="0" smtClean="0">
                <a:latin typeface="Palatino"/>
                <a:ea typeface="ＭＳ Ｐゴシック" charset="0"/>
                <a:cs typeface="Palatino"/>
              </a:rPr>
              <a:t>Anti-Competitive</a:t>
            </a:r>
          </a:p>
          <a:p>
            <a:pPr eaLnBrk="1" hangingPunct="1"/>
            <a:endParaRPr lang="en-US" b="1" dirty="0">
              <a:latin typeface="Calibri" charset="0"/>
              <a:ea typeface="ＭＳ Ｐゴシック" charset="0"/>
              <a:cs typeface="ＭＳ Ｐゴシック" charset="0"/>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3900068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761" name="Title 1"/>
          <p:cNvSpPr>
            <a:spLocks noGrp="1"/>
          </p:cNvSpPr>
          <p:nvPr>
            <p:ph type="title"/>
          </p:nvPr>
        </p:nvSpPr>
        <p:spPr>
          <a:xfrm>
            <a:off x="914400" y="0"/>
            <a:ext cx="7772400" cy="628650"/>
          </a:xfrm>
        </p:spPr>
        <p:txBody>
          <a:bodyPr>
            <a:normAutofit fontScale="90000"/>
          </a:bodyPr>
          <a:lstStyle/>
          <a:p>
            <a:pPr eaLnBrk="1" hangingPunct="1"/>
            <a:r>
              <a:rPr lang="en-US" b="1" dirty="0">
                <a:latin typeface="Calibri" charset="0"/>
                <a:ea typeface="ＭＳ Ｐゴシック" charset="0"/>
                <a:cs typeface="ＭＳ Ｐゴシック" charset="0"/>
              </a:rPr>
              <a:t>Our Words</a:t>
            </a:r>
          </a:p>
        </p:txBody>
      </p:sp>
      <p:sp>
        <p:nvSpPr>
          <p:cNvPr id="117762" name="Content Placeholder 2"/>
          <p:cNvSpPr>
            <a:spLocks noGrp="1"/>
          </p:cNvSpPr>
          <p:nvPr>
            <p:ph idx="1"/>
          </p:nvPr>
        </p:nvSpPr>
        <p:spPr>
          <a:xfrm>
            <a:off x="1545168" y="628650"/>
            <a:ext cx="7294034" cy="3886200"/>
          </a:xfrm>
        </p:spPr>
        <p:txBody>
          <a:bodyPr numCol="2">
            <a:normAutofit/>
          </a:bodyPr>
          <a:lstStyle/>
          <a:p>
            <a:pPr eaLnBrk="1" hangingPunct="1"/>
            <a:r>
              <a:rPr lang="en-US" b="1" dirty="0" smtClean="0">
                <a:latin typeface="Calibri" charset="0"/>
                <a:ea typeface="ＭＳ Ｐゴシック" charset="0"/>
                <a:cs typeface="ＭＳ Ｐゴシック" charset="0"/>
              </a:rPr>
              <a:t>Professionals</a:t>
            </a:r>
            <a:endParaRPr lang="en-US" b="1" dirty="0">
              <a:latin typeface="Calibri" charset="0"/>
              <a:ea typeface="ＭＳ Ｐゴシック" charset="0"/>
              <a:cs typeface="ＭＳ Ｐゴシック" charset="0"/>
            </a:endParaRPr>
          </a:p>
          <a:p>
            <a:pPr eaLnBrk="1" hangingPunct="1"/>
            <a:r>
              <a:rPr lang="en-US" b="1" dirty="0" smtClean="0">
                <a:latin typeface="Calibri" charset="0"/>
                <a:ea typeface="ＭＳ Ｐゴシック" charset="0"/>
                <a:cs typeface="ＭＳ Ｐゴシック" charset="0"/>
              </a:rPr>
              <a:t>Training</a:t>
            </a:r>
            <a:endParaRPr lang="en-US" b="1" dirty="0">
              <a:latin typeface="Calibri" charset="0"/>
              <a:ea typeface="ＭＳ Ｐゴシック" charset="0"/>
              <a:cs typeface="ＭＳ Ｐゴシック" charset="0"/>
            </a:endParaRPr>
          </a:p>
          <a:p>
            <a:pPr eaLnBrk="1" hangingPunct="1"/>
            <a:r>
              <a:rPr lang="en-US" b="1" dirty="0" smtClean="0">
                <a:latin typeface="Calibri" charset="0"/>
                <a:ea typeface="ＭＳ Ｐゴシック" charset="0"/>
                <a:cs typeface="ＭＳ Ｐゴシック" charset="0"/>
              </a:rPr>
              <a:t>Association</a:t>
            </a:r>
          </a:p>
          <a:p>
            <a:pPr eaLnBrk="1" hangingPunct="1"/>
            <a:r>
              <a:rPr lang="en-US" b="1" dirty="0" smtClean="0">
                <a:latin typeface="Calibri" charset="0"/>
                <a:ea typeface="ＭＳ Ｐゴシック" charset="0"/>
                <a:cs typeface="ＭＳ Ｐゴシック" charset="0"/>
              </a:rPr>
              <a:t>Retirement Accounts</a:t>
            </a:r>
          </a:p>
          <a:p>
            <a:pPr eaLnBrk="1" hangingPunct="1"/>
            <a:r>
              <a:rPr lang="en-US" b="1" dirty="0" smtClean="0">
                <a:latin typeface="Calibri" charset="0"/>
                <a:ea typeface="ＭＳ Ｐゴシック" charset="0"/>
                <a:cs typeface="ＭＳ Ｐゴシック" charset="0"/>
              </a:rPr>
              <a:t>Middle Class Families</a:t>
            </a:r>
          </a:p>
          <a:p>
            <a:pPr eaLnBrk="1" hangingPunct="1"/>
            <a:r>
              <a:rPr lang="en-US" b="1" dirty="0" smtClean="0">
                <a:latin typeface="Calibri" charset="0"/>
                <a:ea typeface="ＭＳ Ｐゴシック" charset="0"/>
                <a:cs typeface="ＭＳ Ｐゴシック" charset="0"/>
              </a:rPr>
              <a:t>Everyday People </a:t>
            </a:r>
          </a:p>
          <a:p>
            <a:pPr eaLnBrk="1" hangingPunct="1"/>
            <a:r>
              <a:rPr lang="en-US" b="1" dirty="0" smtClean="0">
                <a:latin typeface="Calibri" charset="0"/>
                <a:ea typeface="ＭＳ Ｐゴシック" charset="0"/>
                <a:cs typeface="ＭＳ Ｐゴシック" charset="0"/>
              </a:rPr>
              <a:t>Ordinary People</a:t>
            </a:r>
          </a:p>
          <a:p>
            <a:pPr eaLnBrk="1" hangingPunct="1"/>
            <a:r>
              <a:rPr lang="en-US" b="1" dirty="0" smtClean="0">
                <a:latin typeface="Calibri" charset="0"/>
                <a:ea typeface="ＭＳ Ｐゴシック" charset="0"/>
                <a:cs typeface="ＭＳ Ｐゴシック" charset="0"/>
              </a:rPr>
              <a:t>Hard Working</a:t>
            </a:r>
          </a:p>
          <a:p>
            <a:pPr eaLnBrk="1" hangingPunct="1"/>
            <a:r>
              <a:rPr lang="en-US" b="1" dirty="0" smtClean="0">
                <a:latin typeface="Calibri" charset="0"/>
                <a:ea typeface="ＭＳ Ｐゴシック" charset="0"/>
                <a:cs typeface="ＭＳ Ｐゴシック" charset="0"/>
              </a:rPr>
              <a:t>Setting a Standard</a:t>
            </a:r>
          </a:p>
          <a:p>
            <a:pPr eaLnBrk="1" hangingPunct="1"/>
            <a:r>
              <a:rPr lang="en-US" b="1" dirty="0" smtClean="0">
                <a:latin typeface="Calibri" charset="0"/>
                <a:ea typeface="ＭＳ Ｐゴシック" charset="0"/>
                <a:cs typeface="ＭＳ Ｐゴシック" charset="0"/>
              </a:rPr>
              <a:t>Rising the Tide</a:t>
            </a:r>
          </a:p>
          <a:p>
            <a:pPr eaLnBrk="1" hangingPunct="1"/>
            <a:r>
              <a:rPr lang="en-US" b="1" dirty="0" smtClean="0">
                <a:latin typeface="Calibri" charset="0"/>
                <a:ea typeface="ＭＳ Ｐゴシック" charset="0"/>
                <a:cs typeface="ＭＳ Ｐゴシック" charset="0"/>
              </a:rPr>
              <a:t>We should all have</a:t>
            </a:r>
          </a:p>
          <a:p>
            <a:pPr eaLnBrk="1" hangingPunct="1"/>
            <a:r>
              <a:rPr lang="en-US" b="1" dirty="0" smtClean="0">
                <a:latin typeface="Calibri" charset="0"/>
                <a:ea typeface="ＭＳ Ｐゴシック" charset="0"/>
                <a:cs typeface="ＭＳ Ｐゴシック" charset="0"/>
              </a:rPr>
              <a:t>Community Responsibility</a:t>
            </a:r>
          </a:p>
          <a:p>
            <a:pPr eaLnBrk="1" hangingPunct="1"/>
            <a:r>
              <a:rPr lang="en-US" b="1" dirty="0" smtClean="0">
                <a:latin typeface="Calibri" charset="0"/>
                <a:ea typeface="ＭＳ Ｐゴシック" charset="0"/>
                <a:cs typeface="ＭＳ Ｐゴシック" charset="0"/>
              </a:rPr>
              <a:t>Job </a:t>
            </a:r>
            <a:r>
              <a:rPr lang="en-US" b="1" dirty="0" err="1" smtClean="0">
                <a:latin typeface="Calibri" charset="0"/>
                <a:ea typeface="ＭＳ Ｐゴシック" charset="0"/>
                <a:cs typeface="ＭＳ Ｐゴシック" charset="0"/>
              </a:rPr>
              <a:t>Secutiry</a:t>
            </a:r>
            <a:endParaRPr lang="en-US" b="1" dirty="0" smtClean="0">
              <a:latin typeface="Calibri" charset="0"/>
              <a:ea typeface="ＭＳ Ｐゴシック" charset="0"/>
              <a:cs typeface="ＭＳ Ｐゴシック" charset="0"/>
            </a:endParaRPr>
          </a:p>
          <a:p>
            <a:pPr eaLnBrk="1" hangingPunct="1">
              <a:buFont typeface="Arial" charset="0"/>
              <a:buNone/>
            </a:pPr>
            <a:endParaRPr lang="en-US" b="1" dirty="0">
              <a:latin typeface="Calibri" charset="0"/>
              <a:ea typeface="ＭＳ Ｐゴシック" charset="0"/>
              <a:cs typeface="ＭＳ Ｐゴシック" charset="0"/>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9861764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creen Shot 2015-05-12 at 12.54.57 AM.png">
            <a:hlinkClick r:id="rId2"/>
          </p:cNvPr>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025064" y="1290995"/>
            <a:ext cx="6540500" cy="201930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6990853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5082"/>
          </a:xfrm>
        </p:spPr>
        <p:txBody>
          <a:bodyPr>
            <a:normAutofit fontScale="90000"/>
          </a:bodyPr>
          <a:lstStyle/>
          <a:p>
            <a:pPr algn="ctr"/>
            <a:r>
              <a:rPr lang="en-US" dirty="0" smtClean="0">
                <a:solidFill>
                  <a:srgbClr val="FF0000"/>
                </a:solidFill>
              </a:rPr>
              <a:t>What Have Unions Done</a:t>
            </a:r>
            <a:endParaRPr lang="en-US" dirty="0">
              <a:solidFill>
                <a:srgbClr val="FF0000"/>
              </a:solidFill>
            </a:endParaRPr>
          </a:p>
        </p:txBody>
      </p:sp>
      <p:pic>
        <p:nvPicPr>
          <p:cNvPr id="5" name="Picture 4" descr="Screen Shot 2016-01-13 at 6.13.41 PM.png">
            <a:hlinkClick r:id="rId2"/>
          </p:cNvPr>
          <p:cNvPicPr>
            <a:picLocks noChangeAspect="1"/>
          </p:cNvPicPr>
          <p:nvPr/>
        </p:nvPicPr>
        <p:blipFill>
          <a:blip r:embed="rId3"/>
          <a:stretch>
            <a:fillRect/>
          </a:stretch>
        </p:blipFill>
        <p:spPr>
          <a:xfrm>
            <a:off x="363538" y="622300"/>
            <a:ext cx="7886700" cy="364490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8951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Concourse.thmx</Template>
  <TotalTime>16073</TotalTime>
  <Words>2805</Words>
  <Application>Microsoft Macintosh PowerPoint</Application>
  <PresentationFormat>On-screen Show (16:9)</PresentationFormat>
  <Paragraphs>413</Paragraphs>
  <Slides>94</Slides>
  <Notes>10</Notes>
  <HiddenSlides>0</HiddenSlides>
  <MMClips>1</MMClips>
  <ScaleCrop>false</ScaleCrop>
  <HeadingPairs>
    <vt:vector size="4" baseType="variant">
      <vt:variant>
        <vt:lpstr>Design Template</vt:lpstr>
      </vt:variant>
      <vt:variant>
        <vt:i4>1</vt:i4>
      </vt:variant>
      <vt:variant>
        <vt:lpstr>Slide Titles</vt:lpstr>
      </vt:variant>
      <vt:variant>
        <vt:i4>94</vt:i4>
      </vt:variant>
    </vt:vector>
  </HeadingPairs>
  <TitlesOfParts>
    <vt:vector size="95" baseType="lpstr">
      <vt:lpstr>Concourse</vt:lpstr>
      <vt:lpstr>  Media  and  Messaging</vt:lpstr>
      <vt:lpstr>Does your local communicate to key audiences on a regular basis?  </vt:lpstr>
      <vt:lpstr>How would you describe the effectiveness of communications at your local?</vt:lpstr>
      <vt:lpstr>What tools or channels does your local use?  How to you measure effectiveness?</vt:lpstr>
      <vt:lpstr>   What do your members need to know?   What additional things do members want to know?</vt:lpstr>
      <vt:lpstr>What does the public need to know about your local and the work you do?</vt:lpstr>
      <vt:lpstr> What needs improvement in your communications?  </vt:lpstr>
      <vt:lpstr>Lack of communication within a union can seriously weaken unity in purpose and direction and consequently lower the effectiveness  and outcomes you are  trying to achieve. </vt:lpstr>
      <vt:lpstr>24/7 World of News and Information</vt:lpstr>
      <vt:lpstr>Convergence</vt:lpstr>
      <vt:lpstr>Key Types of Communications</vt:lpstr>
      <vt:lpstr>Goals for Today</vt:lpstr>
      <vt:lpstr>Define Objectives</vt:lpstr>
      <vt:lpstr>Goals/Objectives</vt:lpstr>
      <vt:lpstr>Communicating  Doesn’t Equal Understanding Effectiveness</vt:lpstr>
      <vt:lpstr>Slide 16</vt:lpstr>
      <vt:lpstr>Change the Words Change Your Perspective Expand the Vision </vt:lpstr>
      <vt:lpstr>Slide 18</vt:lpstr>
      <vt:lpstr>Forming Your Comms Team</vt:lpstr>
      <vt:lpstr>Communicate with a Purpose</vt:lpstr>
      <vt:lpstr>Reasons</vt:lpstr>
      <vt:lpstr>What is  Strategic Communications?</vt:lpstr>
      <vt:lpstr>Strategic Communications</vt:lpstr>
      <vt:lpstr>Organizational Communication</vt:lpstr>
      <vt:lpstr>Communications Defined?</vt:lpstr>
      <vt:lpstr>A Visual View Communications</vt:lpstr>
      <vt:lpstr>What is Communications?</vt:lpstr>
      <vt:lpstr>Playing the Communications Game </vt:lpstr>
      <vt:lpstr>Communication Happens</vt:lpstr>
      <vt:lpstr>Purpose of a Communications Plan</vt:lpstr>
      <vt:lpstr>Developing a Communications Plan</vt:lpstr>
      <vt:lpstr>Communications - A Visual View</vt:lpstr>
      <vt:lpstr>Format Your Communications Plan</vt:lpstr>
      <vt:lpstr>Considerations</vt:lpstr>
      <vt:lpstr>Responsive  Communication Plan</vt:lpstr>
      <vt:lpstr>Audiences</vt:lpstr>
      <vt:lpstr>ID’ing Audiences</vt:lpstr>
      <vt:lpstr>Audience Questions</vt:lpstr>
      <vt:lpstr>Understanding You Audience</vt:lpstr>
      <vt:lpstr>Key Audience</vt:lpstr>
      <vt:lpstr>Slide 41</vt:lpstr>
      <vt:lpstr>The Message</vt:lpstr>
      <vt:lpstr>Slide 43</vt:lpstr>
      <vt:lpstr>Message 101</vt:lpstr>
      <vt:lpstr>What is Message?</vt:lpstr>
      <vt:lpstr>Slide 46</vt:lpstr>
      <vt:lpstr>Don’t Ignore the Value of Your Brand</vt:lpstr>
      <vt:lpstr>Intensity Factors</vt:lpstr>
      <vt:lpstr>Message Motivators</vt:lpstr>
      <vt:lpstr>Message Hierarchy</vt:lpstr>
      <vt:lpstr>Message Visual</vt:lpstr>
      <vt:lpstr>What are your Messages?</vt:lpstr>
      <vt:lpstr>Messages</vt:lpstr>
      <vt:lpstr>Example</vt:lpstr>
      <vt:lpstr>Example</vt:lpstr>
      <vt:lpstr>We Are Under Attack</vt:lpstr>
      <vt:lpstr>Slide 57</vt:lpstr>
      <vt:lpstr>Slide 58</vt:lpstr>
      <vt:lpstr>Slide 59</vt:lpstr>
      <vt:lpstr>Slide 60</vt:lpstr>
      <vt:lpstr>Slide 61</vt:lpstr>
      <vt:lpstr>Don’t Assume … </vt:lpstr>
      <vt:lpstr>Internal Communications</vt:lpstr>
      <vt:lpstr> All union activities should be well-publicized. No union member should be allowed the excuse of, “I didn’t hear or see a word about it.” </vt:lpstr>
      <vt:lpstr>“I communicate, but the members don’t pay attention…they don’t care.”  local union president</vt:lpstr>
      <vt:lpstr>What are your dues?  What are you selling?  What is the value?</vt:lpstr>
      <vt:lpstr>The Current Situation </vt:lpstr>
      <vt:lpstr>Slide 68</vt:lpstr>
      <vt:lpstr>Slide 69</vt:lpstr>
      <vt:lpstr>Slide 70</vt:lpstr>
      <vt:lpstr>Slide 71</vt:lpstr>
      <vt:lpstr>Most union communication aggravates labor's top-down, special interest image, instead of combating it.    </vt:lpstr>
      <vt:lpstr>The Union  The Membership</vt:lpstr>
      <vt:lpstr>Most unions' efforts to communicate with members fail to apply the research about what members want &amp; respond to. </vt:lpstr>
      <vt:lpstr>In every communication with the public, we make choices –   how an issue is framed who are the spokespeople  what visual images are presented what tone is used</vt:lpstr>
      <vt:lpstr>Questions to Ask</vt:lpstr>
      <vt:lpstr>Questions to Ask</vt:lpstr>
      <vt:lpstr>Questions to Ask</vt:lpstr>
      <vt:lpstr>Questions to Ask</vt:lpstr>
      <vt:lpstr>Slide 80</vt:lpstr>
      <vt:lpstr>Slide 81</vt:lpstr>
      <vt:lpstr>Slide 82</vt:lpstr>
      <vt:lpstr>Bargaining is about the institutional interests of the union and the company -- not about issues that affect working people and their communities.  </vt:lpstr>
      <vt:lpstr>Members are a Special Club</vt:lpstr>
      <vt:lpstr>Slide 85</vt:lpstr>
      <vt:lpstr>Slide 86</vt:lpstr>
      <vt:lpstr>Slide 87</vt:lpstr>
      <vt:lpstr>POOR PERFORMANCE RIPS OFF BACKSTAGE ARTISTS AND CONSUMERS</vt:lpstr>
      <vt:lpstr>Slide 89</vt:lpstr>
      <vt:lpstr>Slide 90</vt:lpstr>
      <vt:lpstr>Hot Words of Opponents</vt:lpstr>
      <vt:lpstr>Our Words</vt:lpstr>
      <vt:lpstr>Slide 93</vt:lpstr>
      <vt:lpstr>What Have Unions Done</vt:lpstr>
    </vt:vector>
  </TitlesOfParts>
  <Company>Tricom Associates,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Why, What, How of Communications</dc:title>
  <dc:creator>Scott Treibitz</dc:creator>
  <cp:lastModifiedBy>Scott Treibitz</cp:lastModifiedBy>
  <cp:revision>159</cp:revision>
  <cp:lastPrinted>2013-01-14T20:57:46Z</cp:lastPrinted>
  <dcterms:created xsi:type="dcterms:W3CDTF">2016-01-13T22:51:19Z</dcterms:created>
  <dcterms:modified xsi:type="dcterms:W3CDTF">2016-01-13T23:14:51Z</dcterms:modified>
</cp:coreProperties>
</file>